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3982700" cy="20104100"/>
  <p:notesSz cx="13982700" cy="20104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5845" y="6232271"/>
            <a:ext cx="11852910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91690" y="11258296"/>
            <a:ext cx="976122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97230" y="4623943"/>
            <a:ext cx="6065901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181469" y="4623943"/>
            <a:ext cx="6065901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7230" y="804164"/>
            <a:ext cx="1255014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7230" y="4623943"/>
            <a:ext cx="1255014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741164" y="18696814"/>
            <a:ext cx="4462272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97230" y="18696814"/>
            <a:ext cx="320725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040112" y="18696814"/>
            <a:ext cx="320725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jpg"/><Relationship Id="rId3" Type="http://schemas.openxmlformats.org/officeDocument/2006/relationships/image" Target="../media/image101.png"/><Relationship Id="rId4" Type="http://schemas.openxmlformats.org/officeDocument/2006/relationships/image" Target="../media/image102.jpg"/><Relationship Id="rId5" Type="http://schemas.openxmlformats.org/officeDocument/2006/relationships/image" Target="../media/image103.jpg"/><Relationship Id="rId6" Type="http://schemas.openxmlformats.org/officeDocument/2006/relationships/image" Target="../media/image104.jpg"/><Relationship Id="rId7" Type="http://schemas.openxmlformats.org/officeDocument/2006/relationships/image" Target="../media/image105.jpg"/><Relationship Id="rId8" Type="http://schemas.openxmlformats.org/officeDocument/2006/relationships/image" Target="../media/image106.jpg"/><Relationship Id="rId9" Type="http://schemas.openxmlformats.org/officeDocument/2006/relationships/image" Target="../media/image107.jpg"/><Relationship Id="rId10" Type="http://schemas.openxmlformats.org/officeDocument/2006/relationships/image" Target="../media/image108.jpg"/><Relationship Id="rId11" Type="http://schemas.openxmlformats.org/officeDocument/2006/relationships/image" Target="../media/image109.png"/><Relationship Id="rId12" Type="http://schemas.openxmlformats.org/officeDocument/2006/relationships/image" Target="../media/image110.png"/><Relationship Id="rId13" Type="http://schemas.openxmlformats.org/officeDocument/2006/relationships/image" Target="../media/image111.jpg"/><Relationship Id="rId14" Type="http://schemas.openxmlformats.org/officeDocument/2006/relationships/image" Target="../media/image11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image" Target="../media/image13.jpg"/><Relationship Id="rId9" Type="http://schemas.openxmlformats.org/officeDocument/2006/relationships/image" Target="../media/image14.jpg"/><Relationship Id="rId10" Type="http://schemas.openxmlformats.org/officeDocument/2006/relationships/image" Target="../media/image15.jpg"/><Relationship Id="rId11" Type="http://schemas.openxmlformats.org/officeDocument/2006/relationships/image" Target="../media/image16.png"/><Relationship Id="rId12" Type="http://schemas.openxmlformats.org/officeDocument/2006/relationships/image" Target="../media/image17.jpg"/><Relationship Id="rId13" Type="http://schemas.openxmlformats.org/officeDocument/2006/relationships/image" Target="../media/image18.jpg"/><Relationship Id="rId14" Type="http://schemas.openxmlformats.org/officeDocument/2006/relationships/image" Target="../media/image19.jpg"/><Relationship Id="rId15" Type="http://schemas.openxmlformats.org/officeDocument/2006/relationships/image" Target="../media/image20.jpg"/><Relationship Id="rId16" Type="http://schemas.openxmlformats.org/officeDocument/2006/relationships/image" Target="../media/image21.jpg"/><Relationship Id="rId17" Type="http://schemas.openxmlformats.org/officeDocument/2006/relationships/image" Target="../media/image22.jpg"/><Relationship Id="rId18" Type="http://schemas.openxmlformats.org/officeDocument/2006/relationships/image" Target="../media/image23.jpg"/><Relationship Id="rId19" Type="http://schemas.openxmlformats.org/officeDocument/2006/relationships/image" Target="../media/image24.jpg"/><Relationship Id="rId20" Type="http://schemas.openxmlformats.org/officeDocument/2006/relationships/image" Target="../media/image25.jpg"/><Relationship Id="rId21" Type="http://schemas.openxmlformats.org/officeDocument/2006/relationships/image" Target="../media/image26.png"/><Relationship Id="rId22" Type="http://schemas.openxmlformats.org/officeDocument/2006/relationships/image" Target="../media/image27.jpg"/><Relationship Id="rId23" Type="http://schemas.openxmlformats.org/officeDocument/2006/relationships/image" Target="../media/image28.jpg"/><Relationship Id="rId24" Type="http://schemas.openxmlformats.org/officeDocument/2006/relationships/image" Target="../media/image2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pn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jpg"/><Relationship Id="rId11" Type="http://schemas.openxmlformats.org/officeDocument/2006/relationships/image" Target="../media/image41.jpg"/><Relationship Id="rId12" Type="http://schemas.openxmlformats.org/officeDocument/2006/relationships/image" Target="../media/image42.jpg"/><Relationship Id="rId13" Type="http://schemas.openxmlformats.org/officeDocument/2006/relationships/image" Target="../media/image43.jpg"/><Relationship Id="rId14" Type="http://schemas.openxmlformats.org/officeDocument/2006/relationships/image" Target="../media/image44.jpg"/><Relationship Id="rId15" Type="http://schemas.openxmlformats.org/officeDocument/2006/relationships/image" Target="../media/image45.jpg"/><Relationship Id="rId16" Type="http://schemas.openxmlformats.org/officeDocument/2006/relationships/image" Target="../media/image46.jpg"/><Relationship Id="rId17" Type="http://schemas.openxmlformats.org/officeDocument/2006/relationships/image" Target="../media/image47.jpg"/><Relationship Id="rId18" Type="http://schemas.openxmlformats.org/officeDocument/2006/relationships/image" Target="../media/image48.jpg"/><Relationship Id="rId19" Type="http://schemas.openxmlformats.org/officeDocument/2006/relationships/image" Target="../media/image49.jpg"/><Relationship Id="rId20" Type="http://schemas.openxmlformats.org/officeDocument/2006/relationships/image" Target="../media/image50.jpg"/><Relationship Id="rId21" Type="http://schemas.openxmlformats.org/officeDocument/2006/relationships/image" Target="../media/image51.png"/><Relationship Id="rId22" Type="http://schemas.openxmlformats.org/officeDocument/2006/relationships/image" Target="../media/image52.png"/><Relationship Id="rId23" Type="http://schemas.openxmlformats.org/officeDocument/2006/relationships/image" Target="../media/image53.jpg"/><Relationship Id="rId24" Type="http://schemas.openxmlformats.org/officeDocument/2006/relationships/image" Target="../media/image54.png"/><Relationship Id="rId25" Type="http://schemas.openxmlformats.org/officeDocument/2006/relationships/image" Target="../media/image55.jpg"/><Relationship Id="rId26" Type="http://schemas.openxmlformats.org/officeDocument/2006/relationships/image" Target="../media/image56.jpg"/><Relationship Id="rId27" Type="http://schemas.openxmlformats.org/officeDocument/2006/relationships/image" Target="../media/image57.jpg"/><Relationship Id="rId28" Type="http://schemas.openxmlformats.org/officeDocument/2006/relationships/image" Target="../media/image5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5" Type="http://schemas.openxmlformats.org/officeDocument/2006/relationships/image" Target="../media/image6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g"/><Relationship Id="rId3" Type="http://schemas.openxmlformats.org/officeDocument/2006/relationships/image" Target="../media/image64.jpg"/><Relationship Id="rId4" Type="http://schemas.openxmlformats.org/officeDocument/2006/relationships/image" Target="../media/image65.jpg"/><Relationship Id="rId5" Type="http://schemas.openxmlformats.org/officeDocument/2006/relationships/image" Target="../media/image66.jpg"/><Relationship Id="rId6" Type="http://schemas.openxmlformats.org/officeDocument/2006/relationships/image" Target="../media/image67.png"/><Relationship Id="rId7" Type="http://schemas.openxmlformats.org/officeDocument/2006/relationships/image" Target="../media/image68.jpg"/><Relationship Id="rId8" Type="http://schemas.openxmlformats.org/officeDocument/2006/relationships/image" Target="../media/image69.jpg"/><Relationship Id="rId9" Type="http://schemas.openxmlformats.org/officeDocument/2006/relationships/image" Target="../media/image70.jpg"/><Relationship Id="rId10" Type="http://schemas.openxmlformats.org/officeDocument/2006/relationships/image" Target="../media/image7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jp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jp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0" Type="http://schemas.openxmlformats.org/officeDocument/2006/relationships/image" Target="../media/image81.png"/><Relationship Id="rId11" Type="http://schemas.openxmlformats.org/officeDocument/2006/relationships/image" Target="../media/image8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jpg"/><Relationship Id="rId3" Type="http://schemas.openxmlformats.org/officeDocument/2006/relationships/image" Target="../media/image84.jp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Relationship Id="rId11" Type="http://schemas.openxmlformats.org/officeDocument/2006/relationships/image" Target="../media/image92.png"/><Relationship Id="rId12" Type="http://schemas.openxmlformats.org/officeDocument/2006/relationships/image" Target="../media/image93.png"/><Relationship Id="rId13" Type="http://schemas.openxmlformats.org/officeDocument/2006/relationships/image" Target="../media/image94.png"/><Relationship Id="rId14" Type="http://schemas.openxmlformats.org/officeDocument/2006/relationships/image" Target="../media/image95.png"/><Relationship Id="rId15" Type="http://schemas.openxmlformats.org/officeDocument/2006/relationships/image" Target="../media/image96.png"/><Relationship Id="rId16" Type="http://schemas.openxmlformats.org/officeDocument/2006/relationships/image" Target="../media/image97.png"/><Relationship Id="rId17" Type="http://schemas.openxmlformats.org/officeDocument/2006/relationships/image" Target="../media/image98.png"/><Relationship Id="rId18" Type="http://schemas.openxmlformats.org/officeDocument/2006/relationships/image" Target="../media/image9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525" y="851181"/>
            <a:ext cx="12950120" cy="18340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36437" y="12921073"/>
            <a:ext cx="191770" cy="21590"/>
          </a:xfrm>
          <a:custGeom>
            <a:avLst/>
            <a:gdLst/>
            <a:ahLst/>
            <a:cxnLst/>
            <a:rect l="l" t="t" r="r" b="b"/>
            <a:pathLst>
              <a:path w="191770" h="21590">
                <a:moveTo>
                  <a:pt x="0" y="0"/>
                </a:moveTo>
                <a:lnTo>
                  <a:pt x="191515" y="0"/>
                </a:lnTo>
                <a:lnTo>
                  <a:pt x="191515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45894" y="12911614"/>
            <a:ext cx="182245" cy="21590"/>
          </a:xfrm>
          <a:custGeom>
            <a:avLst/>
            <a:gdLst/>
            <a:ahLst/>
            <a:cxnLst/>
            <a:rect l="l" t="t" r="r" b="b"/>
            <a:pathLst>
              <a:path w="182245" h="21590">
                <a:moveTo>
                  <a:pt x="0" y="0"/>
                </a:moveTo>
                <a:lnTo>
                  <a:pt x="182058" y="0"/>
                </a:lnTo>
                <a:lnTo>
                  <a:pt x="182058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577880" y="6375245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 h="0">
                <a:moveTo>
                  <a:pt x="0" y="0"/>
                </a:moveTo>
                <a:lnTo>
                  <a:pt x="196244" y="0"/>
                </a:lnTo>
              </a:path>
            </a:pathLst>
          </a:custGeom>
          <a:ln w="3175">
            <a:solidFill>
              <a:srgbClr val="5454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38380" y="12465926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87339" y="6365791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6787" y="0"/>
                </a:lnTo>
              </a:path>
            </a:pathLst>
          </a:custGeom>
          <a:ln w="3175">
            <a:solidFill>
              <a:srgbClr val="5454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87339" y="6313778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6787" y="0"/>
                </a:lnTo>
              </a:path>
            </a:pathLst>
          </a:custGeom>
          <a:ln w="3175">
            <a:solidFill>
              <a:srgbClr val="5454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87339" y="6304314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6787" y="0"/>
                </a:lnTo>
              </a:path>
            </a:pathLst>
          </a:custGeom>
          <a:ln w="3175">
            <a:solidFill>
              <a:srgbClr val="5454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138380" y="12546315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21137" y="12961266"/>
            <a:ext cx="203835" cy="21590"/>
          </a:xfrm>
          <a:custGeom>
            <a:avLst/>
            <a:gdLst/>
            <a:ahLst/>
            <a:cxnLst/>
            <a:rect l="l" t="t" r="r" b="b"/>
            <a:pathLst>
              <a:path w="203835" h="21590">
                <a:moveTo>
                  <a:pt x="0" y="0"/>
                </a:moveTo>
                <a:lnTo>
                  <a:pt x="203337" y="0"/>
                </a:lnTo>
                <a:lnTo>
                  <a:pt x="203337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98744" y="12971907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5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21279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26979" y="13468429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 h="0">
                <a:moveTo>
                  <a:pt x="0" y="0"/>
                </a:moveTo>
                <a:lnTo>
                  <a:pt x="191515" y="0"/>
                </a:lnTo>
              </a:path>
            </a:pathLst>
          </a:custGeom>
          <a:ln w="21279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59661" y="13476706"/>
            <a:ext cx="203835" cy="21590"/>
          </a:xfrm>
          <a:custGeom>
            <a:avLst/>
            <a:gdLst/>
            <a:ahLst/>
            <a:cxnLst/>
            <a:rect l="l" t="t" r="r" b="b"/>
            <a:pathLst>
              <a:path w="203834" h="21590">
                <a:moveTo>
                  <a:pt x="0" y="0"/>
                </a:moveTo>
                <a:lnTo>
                  <a:pt x="203337" y="0"/>
                </a:lnTo>
                <a:lnTo>
                  <a:pt x="203337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159661" y="13457789"/>
            <a:ext cx="203835" cy="21590"/>
          </a:xfrm>
          <a:custGeom>
            <a:avLst/>
            <a:gdLst/>
            <a:ahLst/>
            <a:cxnLst/>
            <a:rect l="l" t="t" r="r" b="b"/>
            <a:pathLst>
              <a:path w="203834" h="21590">
                <a:moveTo>
                  <a:pt x="0" y="0"/>
                </a:moveTo>
                <a:lnTo>
                  <a:pt x="203337" y="0"/>
                </a:lnTo>
                <a:lnTo>
                  <a:pt x="203337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159661" y="13406955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21279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626979" y="13397498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5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21279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89287" y="13437691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5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21279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81498" y="13001461"/>
            <a:ext cx="184785" cy="21590"/>
          </a:xfrm>
          <a:custGeom>
            <a:avLst/>
            <a:gdLst/>
            <a:ahLst/>
            <a:cxnLst/>
            <a:rect l="l" t="t" r="r" b="b"/>
            <a:pathLst>
              <a:path w="184784" h="21590">
                <a:moveTo>
                  <a:pt x="0" y="0"/>
                </a:moveTo>
                <a:lnTo>
                  <a:pt x="184422" y="0"/>
                </a:lnTo>
                <a:lnTo>
                  <a:pt x="184422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18214" y="13427051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09" h="21590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159661" y="13397498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 h="0">
                <a:moveTo>
                  <a:pt x="0" y="0"/>
                </a:moveTo>
                <a:lnTo>
                  <a:pt x="191515" y="0"/>
                </a:lnTo>
              </a:path>
            </a:pathLst>
          </a:custGeom>
          <a:ln w="21279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159661" y="13467247"/>
            <a:ext cx="203835" cy="21590"/>
          </a:xfrm>
          <a:custGeom>
            <a:avLst/>
            <a:gdLst/>
            <a:ahLst/>
            <a:cxnLst/>
            <a:rect l="l" t="t" r="r" b="b"/>
            <a:pathLst>
              <a:path w="203834" h="21590">
                <a:moveTo>
                  <a:pt x="0" y="0"/>
                </a:moveTo>
                <a:lnTo>
                  <a:pt x="203337" y="0"/>
                </a:lnTo>
                <a:lnTo>
                  <a:pt x="203337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573429" y="12961266"/>
            <a:ext cx="203835" cy="21590"/>
          </a:xfrm>
          <a:custGeom>
            <a:avLst/>
            <a:gdLst/>
            <a:ahLst/>
            <a:cxnLst/>
            <a:rect l="l" t="t" r="r" b="b"/>
            <a:pathLst>
              <a:path w="203834" h="21590">
                <a:moveTo>
                  <a:pt x="0" y="0"/>
                </a:moveTo>
                <a:lnTo>
                  <a:pt x="203337" y="0"/>
                </a:lnTo>
                <a:lnTo>
                  <a:pt x="203337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636437" y="12931712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5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21279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372040" y="12992005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09" h="21590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21137" y="12951810"/>
            <a:ext cx="203835" cy="21590"/>
          </a:xfrm>
          <a:custGeom>
            <a:avLst/>
            <a:gdLst/>
            <a:ahLst/>
            <a:cxnLst/>
            <a:rect l="l" t="t" r="r" b="b"/>
            <a:pathLst>
              <a:path w="203835" h="21590">
                <a:moveTo>
                  <a:pt x="0" y="0"/>
                </a:moveTo>
                <a:lnTo>
                  <a:pt x="203337" y="0"/>
                </a:lnTo>
                <a:lnTo>
                  <a:pt x="203337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908757" y="13417596"/>
            <a:ext cx="203835" cy="21590"/>
          </a:xfrm>
          <a:custGeom>
            <a:avLst/>
            <a:gdLst/>
            <a:ahLst/>
            <a:cxnLst/>
            <a:rect l="l" t="t" r="r" b="b"/>
            <a:pathLst>
              <a:path w="203834" h="21590">
                <a:moveTo>
                  <a:pt x="0" y="0"/>
                </a:moveTo>
                <a:lnTo>
                  <a:pt x="203337" y="0"/>
                </a:lnTo>
                <a:lnTo>
                  <a:pt x="203337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626979" y="13477887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5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21279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636437" y="13012100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 h="0">
                <a:moveTo>
                  <a:pt x="0" y="0"/>
                </a:moveTo>
                <a:lnTo>
                  <a:pt x="191515" y="0"/>
                </a:lnTo>
              </a:path>
            </a:pathLst>
          </a:custGeom>
          <a:ln w="21279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573429" y="12982547"/>
            <a:ext cx="213360" cy="21590"/>
          </a:xfrm>
          <a:custGeom>
            <a:avLst/>
            <a:gdLst/>
            <a:ahLst/>
            <a:cxnLst/>
            <a:rect l="l" t="t" r="r" b="b"/>
            <a:pathLst>
              <a:path w="213359" h="21590">
                <a:moveTo>
                  <a:pt x="0" y="0"/>
                </a:moveTo>
                <a:lnTo>
                  <a:pt x="212795" y="0"/>
                </a:lnTo>
                <a:lnTo>
                  <a:pt x="212795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029756" y="12981364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 h="0">
                <a:moveTo>
                  <a:pt x="0" y="0"/>
                </a:moveTo>
                <a:lnTo>
                  <a:pt x="212795" y="0"/>
                </a:lnTo>
              </a:path>
            </a:pathLst>
          </a:custGeom>
          <a:ln w="21279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263001" y="15362308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 h="0">
                <a:moveTo>
                  <a:pt x="0" y="0"/>
                </a:moveTo>
                <a:lnTo>
                  <a:pt x="205702" y="0"/>
                </a:lnTo>
              </a:path>
            </a:pathLst>
          </a:custGeom>
          <a:ln w="3175">
            <a:solidFill>
              <a:srgbClr val="1F1F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086363" y="12941169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21279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263001" y="15352852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 h="0">
                <a:moveTo>
                  <a:pt x="0" y="0"/>
                </a:moveTo>
                <a:lnTo>
                  <a:pt x="205702" y="0"/>
                </a:lnTo>
              </a:path>
            </a:pathLst>
          </a:custGeom>
          <a:ln w="3175">
            <a:solidFill>
              <a:srgbClr val="1F1F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263001" y="15371767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 h="0">
                <a:moveTo>
                  <a:pt x="0" y="0"/>
                </a:moveTo>
                <a:lnTo>
                  <a:pt x="205702" y="0"/>
                </a:lnTo>
              </a:path>
            </a:pathLst>
          </a:custGeom>
          <a:ln w="3175">
            <a:solidFill>
              <a:srgbClr val="1F1F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63001" y="15442699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 h="0">
                <a:moveTo>
                  <a:pt x="0" y="0"/>
                </a:moveTo>
                <a:lnTo>
                  <a:pt x="215159" y="0"/>
                </a:lnTo>
              </a:path>
            </a:pathLst>
          </a:custGeom>
          <a:ln w="3175">
            <a:solidFill>
              <a:srgbClr val="1F1F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381498" y="12941169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21279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263001" y="15433240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 h="0">
                <a:moveTo>
                  <a:pt x="0" y="0"/>
                </a:moveTo>
                <a:lnTo>
                  <a:pt x="205702" y="0"/>
                </a:lnTo>
              </a:path>
            </a:pathLst>
          </a:custGeom>
          <a:ln w="3175">
            <a:solidFill>
              <a:srgbClr val="1F1F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502879" y="2482613"/>
            <a:ext cx="8927274" cy="324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505459" y="6211599"/>
            <a:ext cx="1519967" cy="303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711300" y="1489567"/>
            <a:ext cx="4053245" cy="253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523145" y="5274286"/>
            <a:ext cx="9089404" cy="309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343329" y="10660036"/>
            <a:ext cx="4934826" cy="5167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2466982" y="3295199"/>
            <a:ext cx="1665605" cy="4273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68705" algn="l"/>
              </a:tabLst>
            </a:pPr>
            <a:r>
              <a:rPr dirty="0" sz="2600" spc="-75">
                <a:latin typeface="Trebuchet MS"/>
                <a:cs typeface="Trebuchet MS"/>
              </a:rPr>
              <a:t>Sys</a:t>
            </a:r>
            <a:r>
              <a:rPr dirty="0" sz="2600" spc="-55">
                <a:latin typeface="Trebuchet MS"/>
                <a:cs typeface="Trebuchet MS"/>
              </a:rPr>
              <a:t>.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70">
                <a:latin typeface="Trebuchet MS"/>
                <a:cs typeface="Trebuchet MS"/>
              </a:rPr>
              <a:t>o</a:t>
            </a:r>
            <a:r>
              <a:rPr dirty="0" sz="2600" spc="-45">
                <a:latin typeface="Trebuchet MS"/>
                <a:cs typeface="Trebuchet MS"/>
              </a:rPr>
              <a:t>f</a:t>
            </a:r>
            <a:r>
              <a:rPr dirty="0" sz="2600">
                <a:latin typeface="Trebuchet MS"/>
                <a:cs typeface="Trebuchet MS"/>
              </a:rPr>
              <a:t>	</a:t>
            </a:r>
            <a:r>
              <a:rPr dirty="0" sz="2600" spc="-75">
                <a:latin typeface="Trebuchet MS"/>
                <a:cs typeface="Trebuchet MS"/>
              </a:rPr>
              <a:t>eqs.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60216" y="11771549"/>
            <a:ext cx="1054735" cy="4273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00" spc="75">
                <a:latin typeface="Times New Roman"/>
                <a:cs typeface="Times New Roman"/>
              </a:rPr>
              <a:t>2j </a:t>
            </a:r>
            <a:r>
              <a:rPr dirty="0" sz="2600" spc="-114">
                <a:latin typeface="Times New Roman"/>
                <a:cs typeface="Times New Roman"/>
              </a:rPr>
              <a:t>cod</a:t>
            </a:r>
            <a:r>
              <a:rPr dirty="0" sz="2600" spc="-480">
                <a:latin typeface="Times New Roman"/>
                <a:cs typeface="Times New Roman"/>
              </a:rPr>
              <a:t> </a:t>
            </a:r>
            <a:r>
              <a:rPr dirty="0" sz="2600" spc="-355">
                <a:latin typeface="Times New Roman"/>
                <a:cs typeface="Times New Roman"/>
              </a:rPr>
              <a:t>A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516478" y="12243302"/>
            <a:ext cx="1655445" cy="4514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42975" algn="l"/>
              </a:tabLst>
            </a:pPr>
            <a:r>
              <a:rPr dirty="0" sz="2800" spc="-320" i="1">
                <a:latin typeface="Times New Roman"/>
                <a:cs typeface="Times New Roman"/>
              </a:rPr>
              <a:t>A</a:t>
            </a:r>
            <a:r>
              <a:rPr dirty="0" sz="2800" spc="-200" i="1">
                <a:latin typeface="Times New Roman"/>
                <a:cs typeface="Times New Roman"/>
              </a:rPr>
              <a:t>z</a:t>
            </a:r>
            <a:r>
              <a:rPr dirty="0" sz="2800" spc="-335" i="1">
                <a:latin typeface="Times New Roman"/>
                <a:cs typeface="Times New Roman"/>
              </a:rPr>
              <a:t> </a:t>
            </a:r>
            <a:r>
              <a:rPr dirty="0" sz="2800" spc="-235" i="1">
                <a:latin typeface="Times New Roman"/>
                <a:cs typeface="Times New Roman"/>
              </a:rPr>
              <a:t>z</a:t>
            </a:r>
            <a:r>
              <a:rPr dirty="0" sz="2800" i="1">
                <a:latin typeface="Times New Roman"/>
                <a:cs typeface="Times New Roman"/>
              </a:rPr>
              <a:t>	</a:t>
            </a:r>
            <a:r>
              <a:rPr dirty="0" sz="2800" spc="125">
                <a:latin typeface="Times New Roman"/>
                <a:cs typeface="Times New Roman"/>
              </a:rPr>
              <a:t>(</a:t>
            </a:r>
            <a:r>
              <a:rPr dirty="0" sz="2800" spc="210">
                <a:latin typeface="Times New Roman"/>
                <a:cs typeface="Times New Roman"/>
              </a:rPr>
              <a:t>+</a:t>
            </a:r>
            <a:r>
              <a:rPr dirty="0" sz="2800" spc="155">
                <a:latin typeface="Times New Roman"/>
                <a:cs typeface="Times New Roman"/>
              </a:rPr>
              <a:t>)3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441357" y="12780357"/>
            <a:ext cx="1485265" cy="4514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77900" algn="l"/>
                <a:tab pos="1349375" algn="l"/>
              </a:tabLst>
            </a:pPr>
            <a:r>
              <a:rPr dirty="0" sz="2800" spc="-180">
                <a:latin typeface="Times New Roman"/>
                <a:cs typeface="Times New Roman"/>
              </a:rPr>
              <a:t>ż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1900" spc="90">
                <a:latin typeface="Times New Roman"/>
                <a:cs typeface="Times New Roman"/>
              </a:rPr>
              <a:t>2</a:t>
            </a:r>
            <a:r>
              <a:rPr dirty="0" sz="2800" spc="-270">
                <a:latin typeface="Times New Roman"/>
                <a:cs typeface="Times New Roman"/>
              </a:rPr>
              <a:t>3</a:t>
            </a:r>
            <a:r>
              <a:rPr dirty="0" sz="2800" spc="295">
                <a:latin typeface="Times New Roman"/>
                <a:cs typeface="Times New Roman"/>
              </a:rPr>
              <a:t> </a:t>
            </a:r>
            <a:r>
              <a:rPr dirty="0" sz="2800" spc="-1210">
                <a:latin typeface="Times New Roman"/>
                <a:cs typeface="Times New Roman"/>
              </a:rPr>
              <a:t>—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30">
                <a:latin typeface="Times New Roman"/>
                <a:cs typeface="Times New Roman"/>
              </a:rPr>
              <a:t>(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30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79713" y="12664002"/>
            <a:ext cx="4579620" cy="104330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370"/>
              </a:spcBef>
              <a:tabLst>
                <a:tab pos="977900" algn="l"/>
                <a:tab pos="1358900" algn="l"/>
                <a:tab pos="1928495" algn="l"/>
                <a:tab pos="2813050" algn="l"/>
                <a:tab pos="3713479" algn="l"/>
              </a:tabLst>
            </a:pPr>
            <a:r>
              <a:rPr dirty="0" sz="2800" spc="15" i="1">
                <a:latin typeface="Times New Roman"/>
                <a:cs typeface="Times New Roman"/>
              </a:rPr>
              <a:t>All	</a:t>
            </a:r>
            <a:r>
              <a:rPr dirty="0" sz="2800" spc="-170" i="1">
                <a:latin typeface="Times New Roman"/>
                <a:cs typeface="Times New Roman"/>
              </a:rPr>
              <a:t>(	</a:t>
            </a:r>
            <a:r>
              <a:rPr dirty="0" sz="2800" spc="-170">
                <a:latin typeface="Times New Roman"/>
                <a:cs typeface="Times New Roman"/>
              </a:rPr>
              <a:t>)	</a:t>
            </a:r>
            <a:r>
              <a:rPr dirty="0" sz="2800" spc="80">
                <a:solidFill>
                  <a:srgbClr val="050116"/>
                </a:solidFill>
                <a:latin typeface="Times New Roman"/>
                <a:cs typeface="Times New Roman"/>
              </a:rPr>
              <a:t>4	</a:t>
            </a:r>
            <a:r>
              <a:rPr dirty="0" sz="2800" spc="-280" i="1">
                <a:latin typeface="Times New Roman"/>
                <a:cs typeface="Times New Roman"/>
              </a:rPr>
              <a:t>A	</a:t>
            </a:r>
            <a:r>
              <a:rPr dirty="0" sz="2800" spc="125">
                <a:latin typeface="Times New Roman"/>
                <a:cs typeface="Times New Roman"/>
              </a:rPr>
              <a:t>(+)2</a:t>
            </a:r>
            <a:endParaRPr sz="2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359"/>
              </a:spcBef>
              <a:tabLst>
                <a:tab pos="974725" algn="l"/>
                <a:tab pos="1915160" algn="l"/>
                <a:tab pos="2853055" algn="l"/>
                <a:tab pos="3462654" algn="l"/>
                <a:tab pos="4154170" algn="l"/>
              </a:tabLst>
            </a:pPr>
            <a:r>
              <a:rPr dirty="0" baseline="9121" sz="5025" spc="-562" i="1">
                <a:latin typeface="Times New Roman"/>
                <a:cs typeface="Times New Roman"/>
              </a:rPr>
              <a:t>A</a:t>
            </a:r>
            <a:r>
              <a:rPr dirty="0" sz="3350" spc="-375" i="1">
                <a:latin typeface="Times New Roman"/>
                <a:cs typeface="Times New Roman"/>
              </a:rPr>
              <a:t>=	</a:t>
            </a:r>
            <a:r>
              <a:rPr dirty="0" sz="3350" spc="-35">
                <a:latin typeface="Times New Roman"/>
                <a:cs typeface="Times New Roman"/>
              </a:rPr>
              <a:t>(+)	</a:t>
            </a:r>
            <a:r>
              <a:rPr dirty="0" baseline="9950" sz="5025" spc="-517">
                <a:latin typeface="Times New Roman"/>
                <a:cs typeface="Times New Roman"/>
              </a:rPr>
              <a:t>2	</a:t>
            </a:r>
            <a:r>
              <a:rPr dirty="0" baseline="9121" sz="5025" spc="-1132">
                <a:latin typeface="Times New Roman"/>
                <a:cs typeface="Times New Roman"/>
              </a:rPr>
              <a:t>A</a:t>
            </a:r>
            <a:r>
              <a:rPr dirty="0" sz="3350" spc="-755">
                <a:latin typeface="Times New Roman"/>
                <a:cs typeface="Times New Roman"/>
              </a:rPr>
              <a:t>3	</a:t>
            </a:r>
            <a:r>
              <a:rPr dirty="0" sz="3350" spc="-700" strike="dblStrike">
                <a:latin typeface="Times New Roman"/>
                <a:cs typeface="Times New Roman"/>
              </a:rPr>
              <a:t>-</a:t>
            </a:r>
            <a:r>
              <a:rPr dirty="0" sz="3350" spc="-700" strike="noStrike">
                <a:latin typeface="Times New Roman"/>
                <a:cs typeface="Times New Roman"/>
              </a:rPr>
              <a:t>      </a:t>
            </a:r>
            <a:r>
              <a:rPr dirty="0" sz="3350" spc="-645" strike="noStrike">
                <a:latin typeface="Times New Roman"/>
                <a:cs typeface="Times New Roman"/>
              </a:rPr>
              <a:t> </a:t>
            </a:r>
            <a:r>
              <a:rPr dirty="0" baseline="9950" sz="5025" spc="-89" strike="noStrike">
                <a:latin typeface="Times New Roman"/>
                <a:cs typeface="Times New Roman"/>
              </a:rPr>
              <a:t>(	</a:t>
            </a:r>
            <a:r>
              <a:rPr dirty="0" baseline="9950" sz="5025" spc="-112" strike="noStrike">
                <a:latin typeface="Times New Roman"/>
                <a:cs typeface="Times New Roman"/>
              </a:rPr>
              <a:t>)1</a:t>
            </a:r>
            <a:endParaRPr baseline="9950" sz="5025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480440" y="13157393"/>
            <a:ext cx="564515" cy="5397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10779" sz="5025" spc="-967">
                <a:latin typeface="Times New Roman"/>
                <a:cs typeface="Times New Roman"/>
              </a:rPr>
              <a:t>A</a:t>
            </a:r>
            <a:r>
              <a:rPr dirty="0" sz="3350" spc="-645">
                <a:latin typeface="Times New Roman"/>
                <a:cs typeface="Times New Roman"/>
              </a:rPr>
              <a:t>33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464458" y="13172594"/>
            <a:ext cx="729615" cy="5397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350" spc="-50">
                <a:latin typeface="Times New Roman"/>
                <a:cs typeface="Times New Roman"/>
              </a:rPr>
              <a:t>(</a:t>
            </a:r>
            <a:r>
              <a:rPr dirty="0" sz="3350" spc="-90">
                <a:latin typeface="Times New Roman"/>
                <a:cs typeface="Times New Roman"/>
              </a:rPr>
              <a:t>+</a:t>
            </a:r>
            <a:r>
              <a:rPr dirty="0" sz="3350" spc="-65">
                <a:latin typeface="Times New Roman"/>
                <a:cs typeface="Times New Roman"/>
              </a:rPr>
              <a:t>)*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627398" y="15116463"/>
            <a:ext cx="1448435" cy="4692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65785" algn="l"/>
                <a:tab pos="1240790" algn="l"/>
              </a:tabLst>
            </a:pPr>
            <a:r>
              <a:rPr dirty="0" sz="2900" spc="105">
                <a:latin typeface="Times New Roman"/>
                <a:cs typeface="Times New Roman"/>
              </a:rPr>
              <a:t>3</a:t>
            </a:r>
            <a:r>
              <a:rPr dirty="0" sz="2900" spc="140">
                <a:latin typeface="Times New Roman"/>
                <a:cs typeface="Times New Roman"/>
              </a:rPr>
              <a:t> </a:t>
            </a:r>
            <a:r>
              <a:rPr dirty="0" sz="2900" spc="-204" i="1">
                <a:latin typeface="Times New Roman"/>
                <a:cs typeface="Times New Roman"/>
              </a:rPr>
              <a:t>)</a:t>
            </a:r>
            <a:r>
              <a:rPr dirty="0" sz="2900" i="1">
                <a:latin typeface="Times New Roman"/>
                <a:cs typeface="Times New Roman"/>
              </a:rPr>
              <a:t>	</a:t>
            </a:r>
            <a:r>
              <a:rPr dirty="0" sz="2900" spc="65" i="1">
                <a:latin typeface="Times New Roman"/>
                <a:cs typeface="Times New Roman"/>
              </a:rPr>
              <a:t>adj</a:t>
            </a:r>
            <a:r>
              <a:rPr dirty="0" sz="2900" i="1">
                <a:latin typeface="Times New Roman"/>
                <a:cs typeface="Times New Roman"/>
              </a:rPr>
              <a:t>	</a:t>
            </a:r>
            <a:r>
              <a:rPr dirty="0" sz="2900" spc="-245" i="1">
                <a:latin typeface="Times New Roman"/>
                <a:cs typeface="Times New Roman"/>
              </a:rPr>
              <a:t>A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686849" y="15116463"/>
            <a:ext cx="1504950" cy="4692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21995" algn="l"/>
                <a:tab pos="1311910" algn="l"/>
              </a:tabLst>
            </a:pPr>
            <a:r>
              <a:rPr dirty="0" sz="2900" spc="-95" i="1">
                <a:latin typeface="Times New Roman"/>
                <a:cs typeface="Times New Roman"/>
              </a:rPr>
              <a:t>[co</a:t>
            </a:r>
            <a:r>
              <a:rPr dirty="0" sz="2900" spc="-55" i="1">
                <a:latin typeface="Times New Roman"/>
                <a:cs typeface="Times New Roman"/>
              </a:rPr>
              <a:t>f</a:t>
            </a:r>
            <a:r>
              <a:rPr dirty="0" sz="2900" i="1">
                <a:latin typeface="Times New Roman"/>
                <a:cs typeface="Times New Roman"/>
              </a:rPr>
              <a:t>	</a:t>
            </a:r>
            <a:r>
              <a:rPr dirty="0" sz="2900" spc="-375" i="1">
                <a:latin typeface="Times New Roman"/>
                <a:cs typeface="Times New Roman"/>
              </a:rPr>
              <a:t>A</a:t>
            </a:r>
            <a:r>
              <a:rPr dirty="0" sz="2900" spc="-235" i="1">
                <a:latin typeface="Times New Roman"/>
                <a:cs typeface="Times New Roman"/>
              </a:rPr>
              <a:t>]</a:t>
            </a:r>
            <a:r>
              <a:rPr dirty="0" sz="2900" spc="-450" i="1">
                <a:latin typeface="Times New Roman"/>
                <a:cs typeface="Times New Roman"/>
              </a:rPr>
              <a:t> </a:t>
            </a:r>
            <a:r>
              <a:rPr dirty="0" sz="2900" spc="-245" i="1">
                <a:latin typeface="Times New Roman"/>
                <a:cs typeface="Times New Roman"/>
              </a:rPr>
              <a:t>^</a:t>
            </a:r>
            <a:r>
              <a:rPr dirty="0" sz="2900" i="1">
                <a:latin typeface="Times New Roman"/>
                <a:cs typeface="Times New Roman"/>
              </a:rPr>
              <a:t>	</a:t>
            </a:r>
            <a:r>
              <a:rPr dirty="0" sz="2900" spc="-290" i="1" strike="dblStrike">
                <a:latin typeface="Times New Roman"/>
                <a:cs typeface="Times New Roman"/>
              </a:rPr>
              <a:t>-•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52523" y="16591956"/>
            <a:ext cx="189865" cy="3035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00" spc="-254">
                <a:latin typeface="Palatino Linotype"/>
                <a:cs typeface="Palatino Linotype"/>
              </a:rPr>
              <a:t>16</a:t>
            </a:r>
            <a:endParaRPr sz="1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7518" y="12031998"/>
            <a:ext cx="8605164" cy="3721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6353" y="6634733"/>
            <a:ext cx="4569113" cy="2884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02834" y="0"/>
            <a:ext cx="199898" cy="16610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99088" y="7577113"/>
            <a:ext cx="4645265" cy="1123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014480" y="3531544"/>
            <a:ext cx="2950885" cy="12279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224758" y="870987"/>
            <a:ext cx="0" cy="10770870"/>
          </a:xfrm>
          <a:custGeom>
            <a:avLst/>
            <a:gdLst/>
            <a:ahLst/>
            <a:cxnLst/>
            <a:rect l="l" t="t" r="r" b="b"/>
            <a:pathLst>
              <a:path w="0" h="10770870">
                <a:moveTo>
                  <a:pt x="0" y="10770731"/>
                </a:moveTo>
                <a:lnTo>
                  <a:pt x="0" y="0"/>
                </a:lnTo>
              </a:path>
            </a:pathLst>
          </a:custGeom>
          <a:ln w="4759">
            <a:solidFill>
              <a:srgbClr val="2F2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338986" y="1137518"/>
            <a:ext cx="0" cy="16044544"/>
          </a:xfrm>
          <a:custGeom>
            <a:avLst/>
            <a:gdLst/>
            <a:ahLst/>
            <a:cxnLst/>
            <a:rect l="l" t="t" r="r" b="b"/>
            <a:pathLst>
              <a:path w="0" h="16044544">
                <a:moveTo>
                  <a:pt x="0" y="16044249"/>
                </a:moveTo>
                <a:lnTo>
                  <a:pt x="0" y="0"/>
                </a:lnTo>
              </a:path>
            </a:pathLst>
          </a:custGeom>
          <a:ln w="4759">
            <a:solidFill>
              <a:srgbClr val="2F2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453214" y="5877974"/>
            <a:ext cx="0" cy="12750800"/>
          </a:xfrm>
          <a:custGeom>
            <a:avLst/>
            <a:gdLst/>
            <a:ahLst/>
            <a:cxnLst/>
            <a:rect l="l" t="t" r="r" b="b"/>
            <a:pathLst>
              <a:path w="0" h="12750800">
                <a:moveTo>
                  <a:pt x="0" y="12750680"/>
                </a:moveTo>
                <a:lnTo>
                  <a:pt x="0" y="0"/>
                </a:lnTo>
              </a:path>
            </a:pathLst>
          </a:custGeom>
          <a:ln w="4759">
            <a:solidFill>
              <a:srgbClr val="2F2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92455" y="4469164"/>
            <a:ext cx="0" cy="11617960"/>
          </a:xfrm>
          <a:custGeom>
            <a:avLst/>
            <a:gdLst/>
            <a:ahLst/>
            <a:cxnLst/>
            <a:rect l="l" t="t" r="r" b="b"/>
            <a:pathLst>
              <a:path w="0" h="11617960">
                <a:moveTo>
                  <a:pt x="0" y="11617921"/>
                </a:moveTo>
                <a:lnTo>
                  <a:pt x="0" y="0"/>
                </a:lnTo>
              </a:path>
            </a:pathLst>
          </a:custGeom>
          <a:ln w="4759">
            <a:solidFill>
              <a:srgbClr val="2F2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8253" y="1149417"/>
            <a:ext cx="4231640" cy="0"/>
          </a:xfrm>
          <a:custGeom>
            <a:avLst/>
            <a:gdLst/>
            <a:ahLst/>
            <a:cxnLst/>
            <a:rect l="l" t="t" r="r" b="b"/>
            <a:pathLst>
              <a:path w="4231640" h="0">
                <a:moveTo>
                  <a:pt x="0" y="0"/>
                </a:moveTo>
                <a:lnTo>
                  <a:pt x="4231188" y="0"/>
                </a:lnTo>
              </a:path>
            </a:pathLst>
          </a:custGeom>
          <a:ln w="4759">
            <a:solidFill>
              <a:srgbClr val="2F2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6810" y="18493010"/>
            <a:ext cx="11875135" cy="0"/>
          </a:xfrm>
          <a:custGeom>
            <a:avLst/>
            <a:gdLst/>
            <a:ahLst/>
            <a:cxnLst/>
            <a:rect l="l" t="t" r="r" b="b"/>
            <a:pathLst>
              <a:path w="11875135" h="0">
                <a:moveTo>
                  <a:pt x="0" y="0"/>
                </a:moveTo>
                <a:lnTo>
                  <a:pt x="11874933" y="0"/>
                </a:lnTo>
              </a:path>
            </a:pathLst>
          </a:custGeom>
          <a:ln w="4759">
            <a:solidFill>
              <a:srgbClr val="2F2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0658" y="18607239"/>
            <a:ext cx="12018010" cy="0"/>
          </a:xfrm>
          <a:custGeom>
            <a:avLst/>
            <a:gdLst/>
            <a:ahLst/>
            <a:cxnLst/>
            <a:rect l="l" t="t" r="r" b="b"/>
            <a:pathLst>
              <a:path w="12018010" h="0">
                <a:moveTo>
                  <a:pt x="0" y="0"/>
                </a:moveTo>
                <a:lnTo>
                  <a:pt x="12017718" y="0"/>
                </a:lnTo>
              </a:path>
            </a:pathLst>
          </a:custGeom>
          <a:ln w="4759">
            <a:solidFill>
              <a:srgbClr val="2F2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2101" y="1054227"/>
            <a:ext cx="11779885" cy="0"/>
          </a:xfrm>
          <a:custGeom>
            <a:avLst/>
            <a:gdLst/>
            <a:ahLst/>
            <a:cxnLst/>
            <a:rect l="l" t="t" r="r" b="b"/>
            <a:pathLst>
              <a:path w="11779885" h="0">
                <a:moveTo>
                  <a:pt x="0" y="0"/>
                </a:moveTo>
                <a:lnTo>
                  <a:pt x="11779744" y="0"/>
                </a:lnTo>
              </a:path>
            </a:pathLst>
          </a:custGeom>
          <a:ln w="4759">
            <a:solidFill>
              <a:srgbClr val="2F2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7265" y="1099442"/>
            <a:ext cx="0" cy="17463135"/>
          </a:xfrm>
          <a:custGeom>
            <a:avLst/>
            <a:gdLst/>
            <a:ahLst/>
            <a:cxnLst/>
            <a:rect l="l" t="t" r="r" b="b"/>
            <a:pathLst>
              <a:path w="0" h="17463135">
                <a:moveTo>
                  <a:pt x="0" y="17462578"/>
                </a:moveTo>
                <a:lnTo>
                  <a:pt x="0" y="0"/>
                </a:lnTo>
              </a:path>
            </a:pathLst>
          </a:custGeom>
          <a:ln w="4759">
            <a:solidFill>
              <a:srgbClr val="2F2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80455" y="939999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 h="0">
                <a:moveTo>
                  <a:pt x="0" y="0"/>
                </a:moveTo>
                <a:lnTo>
                  <a:pt x="11341870" y="0"/>
                </a:lnTo>
              </a:path>
            </a:pathLst>
          </a:custGeom>
          <a:ln w="4759">
            <a:solidFill>
              <a:srgbClr val="2F2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0151" y="1032810"/>
            <a:ext cx="0" cy="17595850"/>
          </a:xfrm>
          <a:custGeom>
            <a:avLst/>
            <a:gdLst/>
            <a:ahLst/>
            <a:cxnLst/>
            <a:rect l="l" t="t" r="r" b="b"/>
            <a:pathLst>
              <a:path w="0" h="17595850">
                <a:moveTo>
                  <a:pt x="0" y="17595843"/>
                </a:moveTo>
                <a:lnTo>
                  <a:pt x="0" y="0"/>
                </a:lnTo>
              </a:path>
            </a:pathLst>
          </a:custGeom>
          <a:ln w="4759">
            <a:solidFill>
              <a:srgbClr val="2F2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044049" y="20044605"/>
            <a:ext cx="956944" cy="0"/>
          </a:xfrm>
          <a:custGeom>
            <a:avLst/>
            <a:gdLst/>
            <a:ahLst/>
            <a:cxnLst/>
            <a:rect l="l" t="t" r="r" b="b"/>
            <a:pathLst>
              <a:path w="956945" h="0">
                <a:moveTo>
                  <a:pt x="0" y="0"/>
                </a:moveTo>
                <a:lnTo>
                  <a:pt x="956658" y="0"/>
                </a:lnTo>
              </a:path>
            </a:pathLst>
          </a:custGeom>
          <a:ln w="23797">
            <a:solidFill>
              <a:srgbClr val="443F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54075" y="2310733"/>
            <a:ext cx="481330" cy="0"/>
          </a:xfrm>
          <a:custGeom>
            <a:avLst/>
            <a:gdLst/>
            <a:ahLst/>
            <a:cxnLst/>
            <a:rect l="l" t="t" r="r" b="b"/>
            <a:pathLst>
              <a:path w="481329" h="0">
                <a:moveTo>
                  <a:pt x="0" y="0"/>
                </a:moveTo>
                <a:lnTo>
                  <a:pt x="480708" y="0"/>
                </a:lnTo>
              </a:path>
            </a:pathLst>
          </a:custGeom>
          <a:ln w="23797">
            <a:solidFill>
              <a:srgbClr val="6B6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236455" y="2329771"/>
            <a:ext cx="966469" cy="0"/>
          </a:xfrm>
          <a:custGeom>
            <a:avLst/>
            <a:gdLst/>
            <a:ahLst/>
            <a:cxnLst/>
            <a:rect l="l" t="t" r="r" b="b"/>
            <a:pathLst>
              <a:path w="966470" h="0">
                <a:moveTo>
                  <a:pt x="0" y="0"/>
                </a:moveTo>
                <a:lnTo>
                  <a:pt x="966176" y="0"/>
                </a:lnTo>
              </a:path>
            </a:pathLst>
          </a:custGeom>
          <a:ln w="23797">
            <a:solidFill>
              <a:srgbClr val="6B6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359189" y="2310733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 h="0">
                <a:moveTo>
                  <a:pt x="0" y="0"/>
                </a:moveTo>
                <a:lnTo>
                  <a:pt x="261772" y="0"/>
                </a:lnTo>
              </a:path>
            </a:pathLst>
          </a:custGeom>
          <a:ln w="23797">
            <a:solidFill>
              <a:srgbClr val="6B6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13924" y="1066126"/>
            <a:ext cx="6168303" cy="10756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986936" y="847189"/>
            <a:ext cx="5330632" cy="10661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092151" y="3826632"/>
            <a:ext cx="1285063" cy="9899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2574581" y="10756455"/>
            <a:ext cx="228455" cy="9899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645265" y="9090632"/>
            <a:ext cx="1761012" cy="3712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22328" y="13240911"/>
            <a:ext cx="885265" cy="5616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574581" y="8091138"/>
            <a:ext cx="190379" cy="3617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650733" y="16467847"/>
            <a:ext cx="171341" cy="20941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0915743" y="5728835"/>
            <a:ext cx="17780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5">
                <a:solidFill>
                  <a:srgbClr val="212121"/>
                </a:solidFill>
                <a:latin typeface="Palatino Linotype"/>
                <a:cs typeface="Palatino Linotype"/>
              </a:rPr>
              <a:t>”</a:t>
            </a:r>
            <a:endParaRPr sz="2500">
              <a:latin typeface="Palatino Linotype"/>
              <a:cs typeface="Palatino Linotyp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03665" y="4966089"/>
            <a:ext cx="3772535" cy="2085339"/>
          </a:xfrm>
          <a:prstGeom prst="rect">
            <a:avLst/>
          </a:prstGeom>
        </p:spPr>
        <p:txBody>
          <a:bodyPr wrap="square" lIns="0" tIns="197485" rIns="0" bIns="0" rtlCol="0" vert="horz">
            <a:spAutoFit/>
          </a:bodyPr>
          <a:lstStyle/>
          <a:p>
            <a:pPr marL="173355">
              <a:lnSpc>
                <a:spcPct val="100000"/>
              </a:lnSpc>
              <a:spcBef>
                <a:spcPts val="1555"/>
              </a:spcBef>
              <a:tabLst>
                <a:tab pos="540385" algn="l"/>
                <a:tab pos="855980" algn="l"/>
                <a:tab pos="2520950" algn="l"/>
                <a:tab pos="2796540" algn="l"/>
              </a:tabLst>
            </a:pPr>
            <a:r>
              <a:rPr dirty="0" sz="2700" spc="10">
                <a:solidFill>
                  <a:srgbClr val="0A0A0A"/>
                </a:solidFill>
                <a:latin typeface="Palatino Linotype"/>
                <a:cs typeface="Palatino Linotype"/>
              </a:rPr>
              <a:t>?	</a:t>
            </a:r>
            <a:r>
              <a:rPr dirty="0" sz="2700" spc="10">
                <a:latin typeface="Palatino Linotype"/>
                <a:cs typeface="Palatino Linotype"/>
              </a:rPr>
              <a:t>/	</a:t>
            </a:r>
            <a:r>
              <a:rPr dirty="0" sz="2700" spc="60">
                <a:latin typeface="Palatino Linotype"/>
                <a:cs typeface="Palatino Linotype"/>
              </a:rPr>
              <a:t>"[sin </a:t>
            </a:r>
            <a:r>
              <a:rPr dirty="0" sz="2700" spc="110">
                <a:latin typeface="Palatino Linotype"/>
                <a:cs typeface="Palatino Linotype"/>
              </a:rPr>
              <a:t>?</a:t>
            </a:r>
            <a:r>
              <a:rPr dirty="0" sz="2700" spc="-85">
                <a:latin typeface="Palatino Linotype"/>
                <a:cs typeface="Palatino Linotype"/>
              </a:rPr>
              <a:t> </a:t>
            </a:r>
            <a:r>
              <a:rPr dirty="0" baseline="6172" sz="4050" spc="-217" i="1">
                <a:latin typeface="Cambria"/>
                <a:cs typeface="Cambria"/>
              </a:rPr>
              <a:t>0</a:t>
            </a:r>
            <a:r>
              <a:rPr dirty="0" baseline="6172" sz="4050" spc="375" i="1">
                <a:latin typeface="Cambria"/>
                <a:cs typeface="Cambria"/>
              </a:rPr>
              <a:t> </a:t>
            </a:r>
            <a:r>
              <a:rPr dirty="0" baseline="-6172" sz="4050" spc="-104">
                <a:solidFill>
                  <a:srgbClr val="0E0E0E"/>
                </a:solidFill>
                <a:latin typeface="Palatino Linotype"/>
                <a:cs typeface="Palatino Linotype"/>
              </a:rPr>
              <a:t>l'	</a:t>
            </a:r>
            <a:r>
              <a:rPr dirty="0" baseline="-6172" sz="4050" spc="-157">
                <a:latin typeface="Palatino Linotype"/>
                <a:cs typeface="Palatino Linotype"/>
              </a:rPr>
              <a:t>*	</a:t>
            </a:r>
            <a:r>
              <a:rPr dirty="0" baseline="-6172" sz="4050" spc="-157">
                <a:solidFill>
                  <a:srgbClr val="343434"/>
                </a:solidFill>
                <a:latin typeface="Palatino Linotype"/>
                <a:cs typeface="Palatino Linotype"/>
              </a:rPr>
              <a:t>*</a:t>
            </a:r>
            <a:endParaRPr baseline="-6172" sz="4050">
              <a:latin typeface="Palatino Linotype"/>
              <a:cs typeface="Palatino Linotype"/>
            </a:endParaRPr>
          </a:p>
          <a:p>
            <a:pPr marL="106680">
              <a:lnSpc>
                <a:spcPct val="100000"/>
              </a:lnSpc>
              <a:spcBef>
                <a:spcPts val="1310"/>
              </a:spcBef>
              <a:tabLst>
                <a:tab pos="790575" algn="l"/>
                <a:tab pos="1350010" algn="l"/>
              </a:tabLst>
            </a:pPr>
            <a:r>
              <a:rPr dirty="0" sz="2500" spc="-114">
                <a:latin typeface="Palatino Linotype"/>
                <a:cs typeface="Palatino Linotype"/>
              </a:rPr>
              <a:t>2	</a:t>
            </a:r>
            <a:r>
              <a:rPr dirty="0" sz="2500" spc="-85">
                <a:solidFill>
                  <a:srgbClr val="2A2A2A"/>
                </a:solidFill>
                <a:latin typeface="Palatino Linotype"/>
                <a:cs typeface="Palatino Linotype"/>
              </a:rPr>
              <a:t>"	</a:t>
            </a:r>
            <a:r>
              <a:rPr dirty="0" sz="2500" spc="70">
                <a:latin typeface="Palatino Linotype"/>
                <a:cs typeface="Palatino Linotype"/>
              </a:rPr>
              <a:t>(1 </a:t>
            </a:r>
            <a:r>
              <a:rPr dirty="0" sz="2500" spc="-530">
                <a:latin typeface="Palatino Linotype"/>
                <a:cs typeface="Palatino Linotype"/>
              </a:rPr>
              <a:t>— </a:t>
            </a:r>
            <a:r>
              <a:rPr dirty="0" sz="2500" spc="-75">
                <a:latin typeface="Palatino Linotype"/>
                <a:cs typeface="Palatino Linotype"/>
              </a:rPr>
              <a:t>cos </a:t>
            </a:r>
            <a:r>
              <a:rPr dirty="0" sz="2500" spc="85">
                <a:latin typeface="Palatino Linotype"/>
                <a:cs typeface="Palatino Linotype"/>
              </a:rPr>
              <a:t>4 </a:t>
            </a:r>
            <a:r>
              <a:rPr dirty="0" sz="2500" spc="-30" i="1">
                <a:latin typeface="Cambria"/>
                <a:cs typeface="Cambria"/>
              </a:rPr>
              <a:t>0 </a:t>
            </a:r>
            <a:r>
              <a:rPr dirty="0" sz="2500" spc="-20">
                <a:latin typeface="Palatino Linotype"/>
                <a:cs typeface="Palatino Linotype"/>
              </a:rPr>
              <a:t>) </a:t>
            </a:r>
            <a:r>
              <a:rPr dirty="0" sz="2500" spc="-185">
                <a:solidFill>
                  <a:srgbClr val="070707"/>
                </a:solidFill>
                <a:latin typeface="Palatino Linotype"/>
                <a:cs typeface="Palatino Linotype"/>
              </a:rPr>
              <a:t>d</a:t>
            </a:r>
            <a:r>
              <a:rPr dirty="0" sz="2500" spc="105">
                <a:solidFill>
                  <a:srgbClr val="070707"/>
                </a:solidFill>
                <a:latin typeface="Palatino Linotype"/>
                <a:cs typeface="Palatino Linotype"/>
              </a:rPr>
              <a:t> </a:t>
            </a:r>
            <a:r>
              <a:rPr dirty="0" sz="2500" spc="110">
                <a:solidFill>
                  <a:srgbClr val="343434"/>
                </a:solidFill>
                <a:latin typeface="Palatino Linotype"/>
                <a:cs typeface="Palatino Linotype"/>
              </a:rPr>
              <a:t>8</a:t>
            </a:r>
            <a:endParaRPr sz="2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tabLst>
                <a:tab pos="450850" algn="l"/>
              </a:tabLst>
            </a:pPr>
            <a:r>
              <a:rPr dirty="0" sz="2550" spc="50">
                <a:latin typeface="Palatino Linotype"/>
                <a:cs typeface="Palatino Linotype"/>
              </a:rPr>
              <a:t>[8	</a:t>
            </a:r>
            <a:r>
              <a:rPr dirty="0" sz="2550" spc="-300">
                <a:latin typeface="Palatino Linotype"/>
                <a:cs typeface="Palatino Linotype"/>
              </a:rPr>
              <a:t>——sin</a:t>
            </a:r>
            <a:r>
              <a:rPr dirty="0" sz="2550" spc="-170">
                <a:latin typeface="Palatino Linotype"/>
                <a:cs typeface="Palatino Linotype"/>
              </a:rPr>
              <a:t> </a:t>
            </a:r>
            <a:r>
              <a:rPr dirty="0" sz="2550" spc="-15">
                <a:latin typeface="Palatino Linotype"/>
                <a:cs typeface="Palatino Linotype"/>
              </a:rPr>
              <a:t>4</a:t>
            </a:r>
            <a:endParaRPr sz="2550">
              <a:latin typeface="Palatino Linotype"/>
              <a:cs typeface="Palatino Linotyp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24046" y="7922962"/>
            <a:ext cx="434784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-4444" sz="3750" spc="-165">
                <a:latin typeface="Trebuchet MS"/>
                <a:cs typeface="Trebuchet MS"/>
              </a:rPr>
              <a:t>Area </a:t>
            </a:r>
            <a:r>
              <a:rPr dirty="0" baseline="1111" sz="3750" spc="-157">
                <a:latin typeface="Trebuchet MS"/>
                <a:cs typeface="Trebuchet MS"/>
              </a:rPr>
              <a:t>between </a:t>
            </a:r>
            <a:r>
              <a:rPr dirty="0" baseline="1111" sz="3750" spc="-75">
                <a:latin typeface="Trebuchet MS"/>
                <a:cs typeface="Trebuchet MS"/>
              </a:rPr>
              <a:t>two </a:t>
            </a:r>
            <a:r>
              <a:rPr dirty="0" sz="2500" spc="-75">
                <a:latin typeface="Trebuchet MS"/>
                <a:cs typeface="Trebuchet MS"/>
              </a:rPr>
              <a:t>p</a:t>
            </a:r>
            <a:r>
              <a:rPr dirty="0" baseline="2222" sz="3750" spc="-112">
                <a:latin typeface="Trebuchet MS"/>
                <a:cs typeface="Trebuchet MS"/>
              </a:rPr>
              <a:t>olar </a:t>
            </a:r>
            <a:r>
              <a:rPr dirty="0" baseline="1111" sz="3750" spc="-172">
                <a:latin typeface="Trebuchet MS"/>
                <a:cs typeface="Trebuchet MS"/>
              </a:rPr>
              <a:t>curves</a:t>
            </a:r>
            <a:r>
              <a:rPr dirty="0" baseline="1111" sz="3750" spc="-104">
                <a:latin typeface="Trebuchet MS"/>
                <a:cs typeface="Trebuchet MS"/>
              </a:rPr>
              <a:t> </a:t>
            </a:r>
            <a:r>
              <a:rPr dirty="0" baseline="1111" sz="3750" spc="7">
                <a:latin typeface="Trebuchet MS"/>
                <a:cs typeface="Trebuchet MS"/>
              </a:rPr>
              <a:t>:</a:t>
            </a:r>
            <a:endParaRPr baseline="1111" sz="375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29721" y="9516606"/>
            <a:ext cx="3808095" cy="1037590"/>
          </a:xfrm>
          <a:prstGeom prst="rect">
            <a:avLst/>
          </a:prstGeom>
          <a:ln w="14278">
            <a:solidFill>
              <a:srgbClr val="28282B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454659">
              <a:lnSpc>
                <a:spcPct val="100000"/>
              </a:lnSpc>
              <a:spcBef>
                <a:spcPts val="290"/>
              </a:spcBef>
              <a:tabLst>
                <a:tab pos="1112520" algn="l"/>
                <a:tab pos="1525270" algn="l"/>
                <a:tab pos="1785620" algn="l"/>
                <a:tab pos="2719070" algn="l"/>
              </a:tabLst>
            </a:pPr>
            <a:r>
              <a:rPr dirty="0" sz="3100" spc="-240" i="1">
                <a:latin typeface="Calibri"/>
                <a:cs typeface="Calibri"/>
              </a:rPr>
              <a:t>A</a:t>
            </a:r>
            <a:r>
              <a:rPr dirty="0" sz="3100" spc="-114" i="1">
                <a:latin typeface="Calibri"/>
                <a:cs typeface="Calibri"/>
              </a:rPr>
              <a:t> </a:t>
            </a:r>
            <a:r>
              <a:rPr dirty="0" sz="3100" spc="-1964" i="1">
                <a:latin typeface="Calibri"/>
                <a:cs typeface="Calibri"/>
              </a:rPr>
              <a:t>——	</a:t>
            </a:r>
            <a:r>
              <a:rPr dirty="0" sz="3100" spc="-1135">
                <a:latin typeface="Trebuchet MS"/>
                <a:cs typeface="Trebuchet MS"/>
              </a:rPr>
              <a:t>/	</a:t>
            </a:r>
            <a:r>
              <a:rPr dirty="0" sz="3100" spc="-795">
                <a:latin typeface="Trebuchet MS"/>
                <a:cs typeface="Trebuchet MS"/>
              </a:rPr>
              <a:t>,	</a:t>
            </a:r>
            <a:r>
              <a:rPr dirty="0" baseline="-3584" sz="4650" spc="-284">
                <a:latin typeface="Trebuchet MS"/>
                <a:cs typeface="Trebuchet MS"/>
              </a:rPr>
              <a:t>[</a:t>
            </a:r>
            <a:r>
              <a:rPr dirty="0" baseline="-3584" sz="4650" spc="-487">
                <a:latin typeface="Trebuchet MS"/>
                <a:cs typeface="Trebuchet MS"/>
              </a:rPr>
              <a:t> </a:t>
            </a:r>
            <a:r>
              <a:rPr dirty="0" baseline="1792" sz="4650" spc="-637">
                <a:latin typeface="Trebuchet MS"/>
                <a:cs typeface="Trebuchet MS"/>
              </a:rPr>
              <a:t>x/	</a:t>
            </a:r>
            <a:r>
              <a:rPr dirty="0" sz="3100" spc="5">
                <a:latin typeface="Trebuchet MS"/>
                <a:cs typeface="Trebuchet MS"/>
              </a:rPr>
              <a:t>r,</a:t>
            </a:r>
            <a:r>
              <a:rPr dirty="0" sz="3100" spc="-630">
                <a:latin typeface="Trebuchet MS"/>
                <a:cs typeface="Trebuchet MS"/>
              </a:rPr>
              <a:t> </a:t>
            </a:r>
            <a:r>
              <a:rPr dirty="0" sz="3100" spc="-300">
                <a:latin typeface="Trebuchet MS"/>
                <a:cs typeface="Trebuchet MS"/>
              </a:rPr>
              <a:t>jd8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82678" y="10504591"/>
            <a:ext cx="7590155" cy="92075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555"/>
              </a:spcBef>
              <a:tabLst>
                <a:tab pos="2392045" algn="l"/>
              </a:tabLst>
            </a:pPr>
            <a:r>
              <a:rPr dirty="0" baseline="-5446" sz="3825" spc="112" i="1">
                <a:latin typeface="Cambria"/>
                <a:cs typeface="Cambria"/>
              </a:rPr>
              <a:t>eM </a:t>
            </a:r>
            <a:r>
              <a:rPr dirty="0" baseline="-5446" sz="3825" spc="390" i="1">
                <a:latin typeface="Cambria"/>
                <a:cs typeface="Cambria"/>
              </a:rPr>
              <a:t>Finl</a:t>
            </a:r>
            <a:r>
              <a:rPr dirty="0" baseline="-5446" sz="3825" spc="-555" i="1">
                <a:latin typeface="Cambria"/>
                <a:cs typeface="Cambria"/>
              </a:rPr>
              <a:t> </a:t>
            </a:r>
            <a:r>
              <a:rPr dirty="0" sz="2550" spc="-75" i="1">
                <a:latin typeface="Cambria"/>
                <a:cs typeface="Cambria"/>
              </a:rPr>
              <a:t>the</a:t>
            </a:r>
            <a:r>
              <a:rPr dirty="0" sz="2550" spc="135" i="1">
                <a:latin typeface="Cambria"/>
                <a:cs typeface="Cambria"/>
              </a:rPr>
              <a:t> </a:t>
            </a:r>
            <a:r>
              <a:rPr dirty="0" sz="2550" spc="-215" i="1">
                <a:latin typeface="Cambria"/>
                <a:cs typeface="Cambria"/>
              </a:rPr>
              <a:t>aretf	</a:t>
            </a:r>
            <a:r>
              <a:rPr dirty="0" sz="2550" spc="55" i="1">
                <a:latin typeface="Cambria"/>
                <a:cs typeface="Cambria"/>
              </a:rPr>
              <a:t>of </a:t>
            </a:r>
            <a:r>
              <a:rPr dirty="0" sz="2550" spc="-40" i="1">
                <a:latin typeface="Cambria"/>
                <a:cs typeface="Cambria"/>
              </a:rPr>
              <a:t>the </a:t>
            </a:r>
            <a:r>
              <a:rPr dirty="0" sz="2550" spc="-55" i="1">
                <a:latin typeface="Cambria"/>
                <a:cs typeface="Cambria"/>
              </a:rPr>
              <a:t>region </a:t>
            </a:r>
            <a:r>
              <a:rPr dirty="0" sz="2550" spc="-80" i="1">
                <a:latin typeface="Cambria"/>
                <a:cs typeface="Cambria"/>
              </a:rPr>
              <a:t>lhnt </a:t>
            </a:r>
            <a:r>
              <a:rPr dirty="0" sz="2550" spc="-15" i="1">
                <a:latin typeface="Cambria"/>
                <a:cs typeface="Cambria"/>
              </a:rPr>
              <a:t>is insiile </a:t>
            </a:r>
            <a:r>
              <a:rPr dirty="0" baseline="4357" sz="3825" spc="-22" i="1">
                <a:latin typeface="Cambria"/>
                <a:cs typeface="Cambria"/>
              </a:rPr>
              <a:t>the</a:t>
            </a:r>
            <a:r>
              <a:rPr dirty="0" baseline="4357" sz="3825" spc="-337" i="1">
                <a:latin typeface="Cambria"/>
                <a:cs typeface="Cambria"/>
              </a:rPr>
              <a:t> </a:t>
            </a:r>
            <a:r>
              <a:rPr dirty="0" baseline="5446" sz="3825" spc="-22" i="1">
                <a:latin typeface="Cambria"/>
                <a:cs typeface="Cambria"/>
              </a:rPr>
              <a:t>co</a:t>
            </a:r>
            <a:r>
              <a:rPr dirty="0" baseline="7625" sz="3825" spc="-22" i="1">
                <a:latin typeface="Cambria"/>
                <a:cs typeface="Cambria"/>
              </a:rPr>
              <a:t>rilioid</a:t>
            </a:r>
            <a:endParaRPr baseline="7625" sz="3825">
              <a:latin typeface="Cambria"/>
              <a:cs typeface="Cambria"/>
            </a:endParaRPr>
          </a:p>
          <a:p>
            <a:pPr marL="130810">
              <a:lnSpc>
                <a:spcPct val="100000"/>
              </a:lnSpc>
              <a:spcBef>
                <a:spcPts val="465"/>
              </a:spcBef>
              <a:tabLst>
                <a:tab pos="680085" algn="l"/>
                <a:tab pos="1194435" algn="l"/>
                <a:tab pos="2298065" algn="l"/>
                <a:tab pos="2886710" algn="l"/>
                <a:tab pos="4066540" algn="l"/>
                <a:tab pos="4571365" algn="l"/>
              </a:tabLst>
            </a:pPr>
            <a:r>
              <a:rPr dirty="0" sz="2550" spc="-10">
                <a:latin typeface="Palatino Linotype"/>
                <a:cs typeface="Palatino Linotype"/>
              </a:rPr>
              <a:t>r</a:t>
            </a:r>
            <a:r>
              <a:rPr dirty="0" sz="2550" spc="265">
                <a:latin typeface="Palatino Linotype"/>
                <a:cs typeface="Palatino Linotype"/>
              </a:rPr>
              <a:t> </a:t>
            </a:r>
            <a:r>
              <a:rPr dirty="0" sz="2550" spc="-15">
                <a:latin typeface="Palatino Linotype"/>
                <a:cs typeface="Palatino Linotype"/>
              </a:rPr>
              <a:t>=	</a:t>
            </a:r>
            <a:r>
              <a:rPr dirty="0" sz="2550" spc="-105">
                <a:latin typeface="Palatino Linotype"/>
                <a:cs typeface="Palatino Linotype"/>
              </a:rPr>
              <a:t>4</a:t>
            </a:r>
            <a:r>
              <a:rPr dirty="0" sz="2550" spc="40">
                <a:latin typeface="Palatino Linotype"/>
                <a:cs typeface="Palatino Linotype"/>
              </a:rPr>
              <a:t> </a:t>
            </a:r>
            <a:r>
              <a:rPr dirty="0" sz="2550" spc="-105">
                <a:latin typeface="Palatino Linotype"/>
                <a:cs typeface="Palatino Linotype"/>
              </a:rPr>
              <a:t>+	</a:t>
            </a:r>
            <a:r>
              <a:rPr dirty="0" sz="2550" spc="-15">
                <a:latin typeface="Palatino Linotype"/>
                <a:cs typeface="Palatino Linotype"/>
              </a:rPr>
              <a:t>4</a:t>
            </a:r>
            <a:r>
              <a:rPr dirty="0" sz="2550" spc="-275">
                <a:latin typeface="Palatino Linotype"/>
                <a:cs typeface="Palatino Linotype"/>
              </a:rPr>
              <a:t> </a:t>
            </a:r>
            <a:r>
              <a:rPr dirty="0" sz="2550" spc="-40" i="1">
                <a:latin typeface="Cambria"/>
                <a:cs typeface="Cambria"/>
              </a:rPr>
              <a:t>cos</a:t>
            </a:r>
            <a:r>
              <a:rPr dirty="0" sz="2550" spc="90" i="1">
                <a:latin typeface="Cambria"/>
                <a:cs typeface="Cambria"/>
              </a:rPr>
              <a:t> </a:t>
            </a:r>
            <a:r>
              <a:rPr dirty="0" sz="2550" spc="-180" i="1">
                <a:latin typeface="Cambria"/>
                <a:cs typeface="Cambria"/>
              </a:rPr>
              <a:t>8	</a:t>
            </a:r>
            <a:r>
              <a:rPr dirty="0" sz="2550" spc="-160" i="1">
                <a:latin typeface="Cambria"/>
                <a:cs typeface="Cambria"/>
              </a:rPr>
              <a:t>unJ	</a:t>
            </a:r>
            <a:r>
              <a:rPr dirty="0" sz="2550" spc="-50" i="1">
                <a:latin typeface="Cambria"/>
                <a:cs typeface="Cambria"/>
              </a:rPr>
              <a:t>outside	</a:t>
            </a:r>
            <a:r>
              <a:rPr dirty="0" sz="2550" spc="-200" i="1">
                <a:latin typeface="Cambria"/>
                <a:cs typeface="Cambria"/>
              </a:rPr>
              <a:t>i- </a:t>
            </a:r>
            <a:r>
              <a:rPr dirty="0" sz="2550" spc="-175" i="1">
                <a:latin typeface="Cambria"/>
                <a:cs typeface="Cambria"/>
              </a:rPr>
              <a:t> </a:t>
            </a:r>
            <a:r>
              <a:rPr dirty="0" sz="2550" spc="-215" i="1">
                <a:latin typeface="Cambria"/>
                <a:cs typeface="Cambria"/>
              </a:rPr>
              <a:t>-	</a:t>
            </a:r>
            <a:r>
              <a:rPr dirty="0" sz="2550" spc="50" i="1">
                <a:latin typeface="Cambria"/>
                <a:cs typeface="Cambria"/>
              </a:rPr>
              <a:t>6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41971" y="11478304"/>
            <a:ext cx="18732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20">
                <a:latin typeface="Palatino Linotype"/>
                <a:cs typeface="Palatino Linotype"/>
              </a:rPr>
              <a:t>6</a:t>
            </a:r>
            <a:endParaRPr sz="2500">
              <a:latin typeface="Palatino Linotype"/>
              <a:cs typeface="Palatino Linotyp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41137" y="11449746"/>
            <a:ext cx="594296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64515" algn="l"/>
                <a:tab pos="1720214" algn="l"/>
              </a:tabLst>
            </a:pPr>
            <a:r>
              <a:rPr dirty="0" sz="2500" spc="10">
                <a:latin typeface="Palatino Linotype"/>
                <a:cs typeface="Palatino Linotype"/>
              </a:rPr>
              <a:t>4</a:t>
            </a:r>
            <a:r>
              <a:rPr dirty="0" sz="2500" spc="40">
                <a:latin typeface="Palatino Linotype"/>
                <a:cs typeface="Palatino Linotype"/>
              </a:rPr>
              <a:t> </a:t>
            </a:r>
            <a:r>
              <a:rPr dirty="0" sz="2500" spc="10">
                <a:latin typeface="Palatino Linotype"/>
                <a:cs typeface="Palatino Linotype"/>
              </a:rPr>
              <a:t>+	4</a:t>
            </a:r>
            <a:r>
              <a:rPr dirty="0" sz="2500" spc="355">
                <a:latin typeface="Palatino Linotype"/>
                <a:cs typeface="Palatino Linotype"/>
              </a:rPr>
              <a:t> </a:t>
            </a:r>
            <a:r>
              <a:rPr dirty="0" sz="2500" spc="-20">
                <a:latin typeface="Palatino Linotype"/>
                <a:cs typeface="Palatino Linotype"/>
              </a:rPr>
              <a:t>cos</a:t>
            </a:r>
            <a:r>
              <a:rPr dirty="0" sz="2500" spc="-50">
                <a:latin typeface="Palatino Linotype"/>
                <a:cs typeface="Palatino Linotype"/>
              </a:rPr>
              <a:t> </a:t>
            </a:r>
            <a:r>
              <a:rPr dirty="0" sz="2500" spc="20">
                <a:latin typeface="Palatino Linotype"/>
                <a:cs typeface="Palatino Linotype"/>
              </a:rPr>
              <a:t>8	</a:t>
            </a:r>
            <a:r>
              <a:rPr dirty="0" sz="2500" spc="5">
                <a:latin typeface="Palatino Linotype"/>
                <a:cs typeface="Palatino Linotype"/>
              </a:rPr>
              <a:t>to </a:t>
            </a:r>
            <a:r>
              <a:rPr dirty="0" sz="2500" spc="-150">
                <a:latin typeface="Palatino Linotype"/>
                <a:cs typeface="Palatino Linotype"/>
              </a:rPr>
              <a:t>find </a:t>
            </a:r>
            <a:r>
              <a:rPr dirty="0" sz="2500" spc="-20">
                <a:latin typeface="Palatino Linotype"/>
                <a:cs typeface="Palatino Linotype"/>
              </a:rPr>
              <a:t>the </a:t>
            </a:r>
            <a:r>
              <a:rPr dirty="0" sz="2500" spc="-170">
                <a:latin typeface="Palatino Linotype"/>
                <a:cs typeface="Palatino Linotype"/>
              </a:rPr>
              <a:t>points </a:t>
            </a:r>
            <a:r>
              <a:rPr dirty="0" sz="2500" spc="-85">
                <a:latin typeface="Palatino Linotype"/>
                <a:cs typeface="Palatino Linotype"/>
              </a:rPr>
              <a:t>of</a:t>
            </a:r>
            <a:r>
              <a:rPr dirty="0" sz="2500" spc="-160">
                <a:latin typeface="Palatino Linotype"/>
                <a:cs typeface="Palatino Linotype"/>
              </a:rPr>
              <a:t> </a:t>
            </a:r>
            <a:r>
              <a:rPr dirty="0" baseline="4444" sz="3750" spc="-120">
                <a:latin typeface="Palatino Linotype"/>
                <a:cs typeface="Palatino Linotype"/>
              </a:rPr>
              <a:t>intersection</a:t>
            </a:r>
            <a:endParaRPr baseline="4444" sz="3750">
              <a:latin typeface="Palatino Linotype"/>
              <a:cs typeface="Palatino Linotyp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51510" y="13286911"/>
            <a:ext cx="464184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45" i="1">
                <a:solidFill>
                  <a:srgbClr val="010101"/>
                </a:solidFill>
                <a:latin typeface="Calibri"/>
                <a:cs typeface="Calibri"/>
              </a:rPr>
              <a:t>A</a:t>
            </a:r>
            <a:r>
              <a:rPr dirty="0" sz="2500" spc="130" i="1">
                <a:solidFill>
                  <a:srgbClr val="010101"/>
                </a:solidFill>
                <a:latin typeface="Calibri"/>
                <a:cs typeface="Calibri"/>
              </a:rPr>
              <a:t> </a:t>
            </a:r>
            <a:r>
              <a:rPr dirty="0" sz="2500" spc="-45">
                <a:solidFill>
                  <a:srgbClr val="080808"/>
                </a:solidFill>
                <a:latin typeface="Trebuchet MS"/>
                <a:cs typeface="Trebuchet MS"/>
              </a:rPr>
              <a:t>=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13852" y="11905864"/>
            <a:ext cx="2038985" cy="10712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96900" algn="l"/>
              </a:tabLst>
            </a:pPr>
            <a:r>
              <a:rPr dirty="0" sz="2650" spc="-185">
                <a:solidFill>
                  <a:srgbClr val="030303"/>
                </a:solidFill>
                <a:latin typeface="Palatino Linotype"/>
                <a:cs typeface="Palatino Linotype"/>
              </a:rPr>
              <a:t>2  </a:t>
            </a:r>
            <a:r>
              <a:rPr dirty="0" sz="2650" spc="-185">
                <a:latin typeface="Palatino Linotype"/>
                <a:cs typeface="Palatino Linotype"/>
              </a:rPr>
              <a:t>=	</a:t>
            </a:r>
            <a:r>
              <a:rPr dirty="0" sz="2650" spc="95">
                <a:latin typeface="Palatino Linotype"/>
                <a:cs typeface="Palatino Linotype"/>
              </a:rPr>
              <a:t>4</a:t>
            </a:r>
            <a:r>
              <a:rPr dirty="0" sz="2650" spc="215">
                <a:latin typeface="Palatino Linotype"/>
                <a:cs typeface="Palatino Linotype"/>
              </a:rPr>
              <a:t> </a:t>
            </a:r>
            <a:r>
              <a:rPr dirty="0" sz="2650" spc="-120">
                <a:latin typeface="Palatino Linotype"/>
                <a:cs typeface="Palatino Linotype"/>
              </a:rPr>
              <a:t>cos</a:t>
            </a:r>
            <a:endParaRPr sz="265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2000" spc="-185">
                <a:latin typeface="Trebuchet MS"/>
                <a:cs typeface="Trebuchet MS"/>
              </a:rPr>
              <a:t>.</a:t>
            </a:r>
            <a:r>
              <a:rPr dirty="0" sz="2000" spc="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COS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10877" y="13218295"/>
            <a:ext cx="1978025" cy="4660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850" spc="110">
                <a:latin typeface="Trebuchet MS"/>
                <a:cs typeface="Trebuchet MS"/>
              </a:rPr>
              <a:t>[r/ </a:t>
            </a:r>
            <a:r>
              <a:rPr dirty="0" sz="2850" spc="-250">
                <a:solidFill>
                  <a:srgbClr val="0E0E0E"/>
                </a:solidFill>
                <a:latin typeface="Trebuchet MS"/>
                <a:cs typeface="Trebuchet MS"/>
              </a:rPr>
              <a:t>— </a:t>
            </a:r>
            <a:r>
              <a:rPr dirty="0" sz="2850" spc="50">
                <a:latin typeface="Trebuchet MS"/>
                <a:cs typeface="Trebuchet MS"/>
              </a:rPr>
              <a:t>r/ </a:t>
            </a:r>
            <a:r>
              <a:rPr dirty="0" sz="2850" spc="-95">
                <a:latin typeface="Trebuchet MS"/>
                <a:cs typeface="Trebuchet MS"/>
              </a:rPr>
              <a:t>]</a:t>
            </a:r>
            <a:r>
              <a:rPr dirty="0" sz="2850" spc="-250">
                <a:latin typeface="Trebuchet MS"/>
                <a:cs typeface="Trebuchet MS"/>
              </a:rPr>
              <a:t> </a:t>
            </a:r>
            <a:r>
              <a:rPr dirty="0" sz="2850" spc="-120" i="1">
                <a:latin typeface="Calibri"/>
                <a:cs typeface="Calibri"/>
              </a:rPr>
              <a:t>d8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15461" y="14213822"/>
            <a:ext cx="139700" cy="299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5">
                <a:latin typeface="Palatino Linotype"/>
                <a:cs typeface="Palatino Linotype"/>
              </a:rPr>
              <a:t>2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71659" y="14165829"/>
            <a:ext cx="15176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65">
                <a:latin typeface="Palatino Linotype"/>
                <a:cs typeface="Palatino Linotype"/>
              </a:rPr>
              <a:t>3</a:t>
            </a:r>
            <a:endParaRPr sz="1850">
              <a:latin typeface="Palatino Linotype"/>
              <a:cs typeface="Palatino Linotyp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596921" y="14380801"/>
            <a:ext cx="222885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-360">
                <a:latin typeface="Trebuchet MS"/>
                <a:cs typeface="Trebuchet MS"/>
              </a:rPr>
              <a:t>j</a:t>
            </a:r>
            <a:r>
              <a:rPr dirty="0" sz="2650" spc="-300">
                <a:latin typeface="Trebuchet MS"/>
                <a:cs typeface="Trebuchet MS"/>
              </a:rPr>
              <a:t> </a:t>
            </a:r>
            <a:r>
              <a:rPr dirty="0" sz="2650" spc="-400">
                <a:solidFill>
                  <a:srgbClr val="8A8A8A"/>
                </a:solidFill>
                <a:latin typeface="Trebuchet MS"/>
                <a:cs typeface="Trebuchet MS"/>
              </a:rPr>
              <a:t>i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01742" y="14926953"/>
            <a:ext cx="116205" cy="4660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850" spc="-785">
                <a:latin typeface="Trebuchet MS"/>
                <a:cs typeface="Trebuchet MS"/>
              </a:rPr>
              <a:t>=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55888" y="13890445"/>
            <a:ext cx="6904990" cy="150749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5"/>
              </a:spcBef>
              <a:tabLst>
                <a:tab pos="699135" algn="l"/>
                <a:tab pos="1367155" algn="l"/>
                <a:tab pos="2125345" algn="l"/>
                <a:tab pos="2428240" algn="l"/>
                <a:tab pos="3899535" algn="l"/>
                <a:tab pos="4588510" algn="l"/>
              </a:tabLst>
            </a:pPr>
            <a:r>
              <a:rPr dirty="0" sz="2550" spc="-105">
                <a:latin typeface="Palatino Linotype"/>
                <a:cs typeface="Palatino Linotype"/>
              </a:rPr>
              <a:t>=	</a:t>
            </a:r>
            <a:r>
              <a:rPr dirty="0" sz="2550" spc="-405">
                <a:latin typeface="Palatino Linotype"/>
                <a:cs typeface="Palatino Linotype"/>
              </a:rPr>
              <a:t>/p	</a:t>
            </a:r>
            <a:r>
              <a:rPr dirty="0" baseline="1089" sz="3825" spc="89">
                <a:latin typeface="Palatino Linotype"/>
                <a:cs typeface="Palatino Linotype"/>
              </a:rPr>
              <a:t>[</a:t>
            </a:r>
            <a:r>
              <a:rPr dirty="0" baseline="1089" sz="3825" spc="-120">
                <a:latin typeface="Palatino Linotype"/>
                <a:cs typeface="Palatino Linotype"/>
              </a:rPr>
              <a:t> </a:t>
            </a:r>
            <a:r>
              <a:rPr dirty="0" sz="2550" spc="140">
                <a:latin typeface="Palatino Linotype"/>
                <a:cs typeface="Palatino Linotype"/>
              </a:rPr>
              <a:t>4</a:t>
            </a:r>
            <a:r>
              <a:rPr dirty="0" sz="2550" spc="20">
                <a:latin typeface="Palatino Linotype"/>
                <a:cs typeface="Palatino Linotype"/>
              </a:rPr>
              <a:t> </a:t>
            </a:r>
            <a:r>
              <a:rPr dirty="0" sz="2550" spc="140">
                <a:latin typeface="Palatino Linotype"/>
                <a:cs typeface="Palatino Linotype"/>
              </a:rPr>
              <a:t>+	</a:t>
            </a:r>
            <a:r>
              <a:rPr dirty="0" sz="2550" spc="60">
                <a:latin typeface="Palatino Linotype"/>
                <a:cs typeface="Palatino Linotype"/>
              </a:rPr>
              <a:t>4	</a:t>
            </a:r>
            <a:r>
              <a:rPr dirty="0" sz="2550" spc="-40">
                <a:latin typeface="Palatino Linotype"/>
                <a:cs typeface="Palatino Linotype"/>
              </a:rPr>
              <a:t>cos </a:t>
            </a:r>
            <a:r>
              <a:rPr dirty="0" sz="2550" spc="90">
                <a:latin typeface="Palatino Linotype"/>
                <a:cs typeface="Palatino Linotype"/>
              </a:rPr>
              <a:t>8</a:t>
            </a:r>
            <a:r>
              <a:rPr dirty="0" sz="2550" spc="-95">
                <a:latin typeface="Palatino Linotype"/>
                <a:cs typeface="Palatino Linotype"/>
              </a:rPr>
              <a:t> </a:t>
            </a:r>
            <a:r>
              <a:rPr dirty="0" baseline="2178" sz="3825" spc="135">
                <a:latin typeface="Palatino Linotype"/>
                <a:cs typeface="Palatino Linotype"/>
              </a:rPr>
              <a:t>)</a:t>
            </a:r>
            <a:r>
              <a:rPr dirty="0" baseline="35493" sz="2700" spc="135">
                <a:latin typeface="Palatino Linotype"/>
                <a:cs typeface="Palatino Linotype"/>
              </a:rPr>
              <a:t>2</a:t>
            </a:r>
            <a:r>
              <a:rPr dirty="0" baseline="35493" sz="2700" spc="112">
                <a:latin typeface="Palatino Linotype"/>
                <a:cs typeface="Palatino Linotype"/>
              </a:rPr>
              <a:t> </a:t>
            </a:r>
            <a:r>
              <a:rPr dirty="0" sz="2550" spc="-490">
                <a:latin typeface="Palatino Linotype"/>
                <a:cs typeface="Palatino Linotype"/>
              </a:rPr>
              <a:t>—	</a:t>
            </a:r>
            <a:r>
              <a:rPr dirty="0" sz="2550" spc="165">
                <a:latin typeface="Palatino Linotype"/>
                <a:cs typeface="Palatino Linotype"/>
              </a:rPr>
              <a:t>[6]'	</a:t>
            </a:r>
            <a:r>
              <a:rPr dirty="0" baseline="5446" sz="3825" spc="30" i="1">
                <a:latin typeface="Cambria"/>
                <a:cs typeface="Cambria"/>
              </a:rPr>
              <a:t>d8</a:t>
            </a:r>
            <a:endParaRPr baseline="5446" sz="3825">
              <a:latin typeface="Cambria"/>
              <a:cs typeface="Cambria"/>
            </a:endParaRPr>
          </a:p>
          <a:p>
            <a:pPr marL="1807845">
              <a:lnSpc>
                <a:spcPct val="100000"/>
              </a:lnSpc>
              <a:spcBef>
                <a:spcPts val="400"/>
              </a:spcBef>
            </a:pPr>
            <a:r>
              <a:rPr dirty="0" sz="2650" spc="-215">
                <a:latin typeface="Trebuchet MS"/>
                <a:cs typeface="Trebuchet MS"/>
              </a:rPr>
              <a:t>r/z</a:t>
            </a:r>
            <a:endParaRPr sz="2650">
              <a:latin typeface="Trebuchet MS"/>
              <a:cs typeface="Trebuchet MS"/>
            </a:endParaRPr>
          </a:p>
          <a:p>
            <a:pPr marL="2224405">
              <a:lnSpc>
                <a:spcPct val="100000"/>
              </a:lnSpc>
              <a:spcBef>
                <a:spcPts val="1190"/>
              </a:spcBef>
              <a:tabLst>
                <a:tab pos="6648450" algn="l"/>
              </a:tabLst>
            </a:pPr>
            <a:r>
              <a:rPr dirty="0" sz="2850" spc="20">
                <a:latin typeface="Trebuchet MS"/>
                <a:cs typeface="Trebuchet MS"/>
              </a:rPr>
              <a:t>[ </a:t>
            </a:r>
            <a:r>
              <a:rPr dirty="0" sz="2850" spc="60">
                <a:latin typeface="Trebuchet MS"/>
                <a:cs typeface="Trebuchet MS"/>
              </a:rPr>
              <a:t>16 </a:t>
            </a:r>
            <a:r>
              <a:rPr dirty="0" sz="2850" spc="65">
                <a:latin typeface="Trebuchet MS"/>
                <a:cs typeface="Trebuchet MS"/>
              </a:rPr>
              <a:t>+ </a:t>
            </a:r>
            <a:r>
              <a:rPr dirty="0" sz="2850" spc="15">
                <a:latin typeface="Trebuchet MS"/>
                <a:cs typeface="Trebuchet MS"/>
              </a:rPr>
              <a:t>32 </a:t>
            </a:r>
            <a:r>
              <a:rPr dirty="0" sz="2850" spc="-140">
                <a:latin typeface="Trebuchet MS"/>
                <a:cs typeface="Trebuchet MS"/>
              </a:rPr>
              <a:t>cos </a:t>
            </a:r>
            <a:r>
              <a:rPr dirty="0" sz="2850" spc="-105">
                <a:latin typeface="Trebuchet MS"/>
                <a:cs typeface="Trebuchet MS"/>
              </a:rPr>
              <a:t>8 </a:t>
            </a:r>
            <a:r>
              <a:rPr dirty="0" sz="2850" spc="-105">
                <a:solidFill>
                  <a:srgbClr val="0C0C0C"/>
                </a:solidFill>
                <a:latin typeface="Trebuchet MS"/>
                <a:cs typeface="Trebuchet MS"/>
              </a:rPr>
              <a:t>+ </a:t>
            </a:r>
            <a:r>
              <a:rPr dirty="0" sz="2850" spc="60">
                <a:latin typeface="Trebuchet MS"/>
                <a:cs typeface="Trebuchet MS"/>
              </a:rPr>
              <a:t>16</a:t>
            </a:r>
            <a:r>
              <a:rPr dirty="0" sz="2850" spc="-440">
                <a:latin typeface="Trebuchet MS"/>
                <a:cs typeface="Trebuchet MS"/>
              </a:rPr>
              <a:t> </a:t>
            </a:r>
            <a:r>
              <a:rPr dirty="0" sz="2850" spc="-40">
                <a:latin typeface="Trebuchet MS"/>
                <a:cs typeface="Trebuchet MS"/>
              </a:rPr>
              <a:t>cos</a:t>
            </a:r>
            <a:r>
              <a:rPr dirty="0" baseline="29914" sz="2925" spc="-60">
                <a:latin typeface="Trebuchet MS"/>
                <a:cs typeface="Trebuchet MS"/>
              </a:rPr>
              <a:t>2 </a:t>
            </a:r>
            <a:r>
              <a:rPr dirty="0" sz="2850" spc="-160">
                <a:latin typeface="Trebuchet MS"/>
                <a:cs typeface="Trebuchet MS"/>
              </a:rPr>
              <a:t>B</a:t>
            </a:r>
            <a:r>
              <a:rPr dirty="0" sz="2850" spc="-225">
                <a:latin typeface="Trebuchet MS"/>
                <a:cs typeface="Trebuchet MS"/>
              </a:rPr>
              <a:t> </a:t>
            </a:r>
            <a:r>
              <a:rPr dirty="0" sz="2850" spc="-105">
                <a:latin typeface="Trebuchet MS"/>
                <a:cs typeface="Trebuchet MS"/>
              </a:rPr>
              <a:t>-	</a:t>
            </a:r>
            <a:r>
              <a:rPr dirty="0" sz="2850" spc="20">
                <a:latin typeface="Trebuchet MS"/>
                <a:cs typeface="Trebuchet MS"/>
              </a:rPr>
              <a:t>3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452801" y="14926953"/>
            <a:ext cx="696595" cy="4660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850" spc="20">
                <a:latin typeface="Trebuchet MS"/>
                <a:cs typeface="Trebuchet MS"/>
              </a:rPr>
              <a:t>]</a:t>
            </a:r>
            <a:r>
              <a:rPr dirty="0" sz="2850" spc="165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d8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642019" y="15535771"/>
            <a:ext cx="5042535" cy="235140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474345">
              <a:lnSpc>
                <a:spcPts val="2335"/>
              </a:lnSpc>
              <a:spcBef>
                <a:spcPts val="130"/>
              </a:spcBef>
            </a:pPr>
            <a:r>
              <a:rPr dirty="0" sz="2000" spc="-215">
                <a:latin typeface="Trebuchet MS"/>
                <a:cs typeface="Trebuchet MS"/>
              </a:rPr>
              <a:t>zr/3</a:t>
            </a:r>
            <a:endParaRPr sz="2000">
              <a:latin typeface="Trebuchet MS"/>
              <a:cs typeface="Trebuchet MS"/>
            </a:endParaRPr>
          </a:p>
          <a:p>
            <a:pPr marL="38100">
              <a:lnSpc>
                <a:spcPts val="3115"/>
              </a:lnSpc>
            </a:pPr>
            <a:r>
              <a:rPr dirty="0" sz="2650" spc="-130">
                <a:latin typeface="Trebuchet MS"/>
                <a:cs typeface="Trebuchet MS"/>
              </a:rPr>
              <a:t>•/*</a:t>
            </a:r>
            <a:endParaRPr sz="2650">
              <a:latin typeface="Trebuchet MS"/>
              <a:cs typeface="Trebuchet MS"/>
            </a:endParaRPr>
          </a:p>
          <a:p>
            <a:pPr marL="492759">
              <a:lnSpc>
                <a:spcPct val="100000"/>
              </a:lnSpc>
              <a:spcBef>
                <a:spcPts val="1040"/>
              </a:spcBef>
              <a:tabLst>
                <a:tab pos="2339340" algn="l"/>
                <a:tab pos="4606290" algn="l"/>
              </a:tabLst>
            </a:pPr>
            <a:r>
              <a:rPr dirty="0" baseline="1028" sz="4050" spc="-60">
                <a:latin typeface="Trebuchet MS"/>
                <a:cs typeface="Trebuchet MS"/>
              </a:rPr>
              <a:t>[</a:t>
            </a:r>
            <a:r>
              <a:rPr dirty="0" baseline="1028" sz="4050" spc="-509">
                <a:latin typeface="Trebuchet MS"/>
                <a:cs typeface="Trebuchet MS"/>
              </a:rPr>
              <a:t> </a:t>
            </a:r>
            <a:r>
              <a:rPr dirty="0" baseline="1028" sz="4050" spc="232">
                <a:latin typeface="Trebuchet MS"/>
                <a:cs typeface="Trebuchet MS"/>
              </a:rPr>
              <a:t>16</a:t>
            </a:r>
            <a:r>
              <a:rPr dirty="0" baseline="1028" sz="4050" spc="-509">
                <a:latin typeface="Trebuchet MS"/>
                <a:cs typeface="Trebuchet MS"/>
              </a:rPr>
              <a:t> </a:t>
            </a:r>
            <a:r>
              <a:rPr dirty="0" baseline="1028" sz="4050" spc="-22">
                <a:latin typeface="Trebuchet MS"/>
                <a:cs typeface="Trebuchet MS"/>
              </a:rPr>
              <a:t>cos</a:t>
            </a:r>
            <a:r>
              <a:rPr dirty="0" baseline="1028" sz="4050" spc="-390">
                <a:latin typeface="Trebuchet MS"/>
                <a:cs typeface="Trebuchet MS"/>
              </a:rPr>
              <a:t> </a:t>
            </a:r>
            <a:r>
              <a:rPr dirty="0" baseline="1028" sz="4050" spc="-172">
                <a:latin typeface="Trebuchet MS"/>
                <a:cs typeface="Trebuchet MS"/>
              </a:rPr>
              <a:t>6</a:t>
            </a:r>
            <a:r>
              <a:rPr dirty="0" baseline="1028" sz="4050" spc="-225">
                <a:latin typeface="Trebuchet MS"/>
                <a:cs typeface="Trebuchet MS"/>
              </a:rPr>
              <a:t> </a:t>
            </a:r>
            <a:r>
              <a:rPr dirty="0" baseline="1028" sz="4050" spc="-172">
                <a:latin typeface="Trebuchet MS"/>
                <a:cs typeface="Trebuchet MS"/>
              </a:rPr>
              <a:t>+	</a:t>
            </a:r>
            <a:r>
              <a:rPr dirty="0" baseline="1028" sz="4050" spc="-22">
                <a:latin typeface="Trebuchet MS"/>
                <a:cs typeface="Trebuchet MS"/>
              </a:rPr>
              <a:t>8</a:t>
            </a:r>
            <a:r>
              <a:rPr dirty="0" baseline="1028" sz="4050" spc="-465">
                <a:latin typeface="Trebuchet MS"/>
                <a:cs typeface="Trebuchet MS"/>
              </a:rPr>
              <a:t> </a:t>
            </a:r>
            <a:r>
              <a:rPr dirty="0" sz="2700" spc="-10">
                <a:latin typeface="Trebuchet MS"/>
                <a:cs typeface="Trebuchet MS"/>
              </a:rPr>
              <a:t>cos</a:t>
            </a:r>
            <a:r>
              <a:rPr dirty="0" baseline="21604" sz="4050" spc="-15">
                <a:latin typeface="Trebuchet MS"/>
                <a:cs typeface="Trebuchet MS"/>
              </a:rPr>
              <a:t>t</a:t>
            </a:r>
            <a:r>
              <a:rPr dirty="0" baseline="21604" sz="4050" spc="-465">
                <a:latin typeface="Trebuchet MS"/>
                <a:cs typeface="Trebuchet MS"/>
              </a:rPr>
              <a:t> </a:t>
            </a:r>
            <a:r>
              <a:rPr dirty="0" baseline="1028" sz="4050" spc="-89">
                <a:latin typeface="Trebuchet MS"/>
                <a:cs typeface="Trebuchet MS"/>
              </a:rPr>
              <a:t>B</a:t>
            </a:r>
            <a:r>
              <a:rPr dirty="0" baseline="1028" sz="4050" spc="-44">
                <a:latin typeface="Trebuchet MS"/>
                <a:cs typeface="Trebuchet MS"/>
              </a:rPr>
              <a:t> </a:t>
            </a:r>
            <a:r>
              <a:rPr dirty="0" baseline="1028" sz="4050" spc="-209">
                <a:latin typeface="Trebuchet MS"/>
                <a:cs typeface="Trebuchet MS"/>
              </a:rPr>
              <a:t>—</a:t>
            </a:r>
            <a:r>
              <a:rPr dirty="0" baseline="1028" sz="4050" spc="-375">
                <a:latin typeface="Trebuchet MS"/>
                <a:cs typeface="Trebuchet MS"/>
              </a:rPr>
              <a:t> </a:t>
            </a:r>
            <a:r>
              <a:rPr dirty="0" baseline="1028" sz="4050" spc="187">
                <a:latin typeface="Trebuchet MS"/>
                <a:cs typeface="Trebuchet MS"/>
              </a:rPr>
              <a:t>10</a:t>
            </a:r>
            <a:r>
              <a:rPr dirty="0" baseline="1028" sz="4050" spc="-345">
                <a:latin typeface="Trebuchet MS"/>
                <a:cs typeface="Trebuchet MS"/>
              </a:rPr>
              <a:t> </a:t>
            </a:r>
            <a:r>
              <a:rPr dirty="0" baseline="1028" sz="4050" spc="-60">
                <a:latin typeface="Trebuchet MS"/>
                <a:cs typeface="Trebuchet MS"/>
              </a:rPr>
              <a:t>]	</a:t>
            </a:r>
            <a:r>
              <a:rPr dirty="0" baseline="1028" sz="4050" spc="120" i="1">
                <a:latin typeface="Calibri"/>
                <a:cs typeface="Calibri"/>
              </a:rPr>
              <a:t>d8</a:t>
            </a:r>
            <a:endParaRPr baseline="1028" sz="4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450">
              <a:latin typeface="Times New Roman"/>
              <a:cs typeface="Times New Roman"/>
            </a:endParaRPr>
          </a:p>
          <a:p>
            <a:pPr algn="ctr" marL="635000">
              <a:lnSpc>
                <a:spcPct val="100000"/>
              </a:lnSpc>
            </a:pPr>
            <a:r>
              <a:rPr dirty="0" sz="2850" spc="-125">
                <a:latin typeface="Trebuchet MS"/>
                <a:cs typeface="Trebuchet MS"/>
              </a:rPr>
              <a:t>120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906613" y="2397587"/>
            <a:ext cx="7955915" cy="24453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20"/>
              </a:spcBef>
              <a:tabLst>
                <a:tab pos="650240" algn="l"/>
                <a:tab pos="1355725" algn="l"/>
              </a:tabLst>
            </a:pPr>
            <a:r>
              <a:rPr dirty="0" baseline="-8101" sz="3600" spc="-142">
                <a:latin typeface="Trebuchet MS"/>
                <a:cs typeface="Trebuchet MS"/>
              </a:rPr>
              <a:t>ex/	</a:t>
            </a:r>
            <a:r>
              <a:rPr dirty="0" baseline="-5787" sz="3600" spc="-97">
                <a:latin typeface="Trebuchet MS"/>
                <a:cs typeface="Trebuchet MS"/>
              </a:rPr>
              <a:t>Find	</a:t>
            </a:r>
            <a:r>
              <a:rPr dirty="0" baseline="-4629" sz="3600" spc="-104">
                <a:latin typeface="Trebuchet MS"/>
                <a:cs typeface="Trebuchet MS"/>
              </a:rPr>
              <a:t>the </a:t>
            </a:r>
            <a:r>
              <a:rPr dirty="0" sz="2400" spc="-70">
                <a:latin typeface="Trebuchet MS"/>
                <a:cs typeface="Trebuchet MS"/>
              </a:rPr>
              <a:t>area </a:t>
            </a:r>
            <a:r>
              <a:rPr dirty="0" sz="2400" spc="-30">
                <a:latin typeface="Trebuchet MS"/>
                <a:cs typeface="Trebuchet MS"/>
              </a:rPr>
              <a:t>of </a:t>
            </a:r>
            <a:r>
              <a:rPr dirty="0" sz="2400" spc="-20">
                <a:latin typeface="Trebuchet MS"/>
                <a:cs typeface="Trebuchet MS"/>
              </a:rPr>
              <a:t>the </a:t>
            </a:r>
            <a:r>
              <a:rPr dirty="0" sz="2400" spc="-30">
                <a:latin typeface="Trebuchet MS"/>
                <a:cs typeface="Trebuchet MS"/>
              </a:rPr>
              <a:t>region </a:t>
            </a:r>
            <a:r>
              <a:rPr dirty="0" sz="2400" spc="-45">
                <a:latin typeface="Trebuchet MS"/>
                <a:cs typeface="Trebuchet MS"/>
              </a:rPr>
              <a:t>enclosed </a:t>
            </a:r>
            <a:r>
              <a:rPr dirty="0" sz="2400" spc="-5">
                <a:solidFill>
                  <a:srgbClr val="0F0F0F"/>
                </a:solidFill>
                <a:latin typeface="Trebuchet MS"/>
                <a:cs typeface="Trebuchet MS"/>
              </a:rPr>
              <a:t>by </a:t>
            </a:r>
            <a:r>
              <a:rPr dirty="0" sz="2400" spc="-45">
                <a:latin typeface="Trebuchet MS"/>
                <a:cs typeface="Trebuchet MS"/>
              </a:rPr>
              <a:t>the </a:t>
            </a:r>
            <a:r>
              <a:rPr dirty="0" baseline="4629" sz="3600" spc="-60">
                <a:latin typeface="Trebuchet MS"/>
                <a:cs typeface="Trebuchet MS"/>
              </a:rPr>
              <a:t>rose</a:t>
            </a:r>
            <a:r>
              <a:rPr dirty="0" baseline="4629" sz="3600" spc="-67">
                <a:latin typeface="Trebuchet MS"/>
                <a:cs typeface="Trebuchet MS"/>
              </a:rPr>
              <a:t> </a:t>
            </a:r>
            <a:r>
              <a:rPr dirty="0" baseline="10416" sz="3600" spc="-67">
                <a:latin typeface="Trebuchet MS"/>
                <a:cs typeface="Trebuchet MS"/>
              </a:rPr>
              <a:t>curve</a:t>
            </a:r>
            <a:endParaRPr baseline="10416"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50">
              <a:latin typeface="Times New Roman"/>
              <a:cs typeface="Times New Roman"/>
            </a:endParaRPr>
          </a:p>
          <a:p>
            <a:pPr marL="582930">
              <a:lnSpc>
                <a:spcPct val="100000"/>
              </a:lnSpc>
            </a:pPr>
            <a:r>
              <a:rPr dirty="0" baseline="-4444" sz="3750" spc="-120">
                <a:latin typeface="Trebuchet MS"/>
                <a:cs typeface="Trebuchet MS"/>
              </a:rPr>
              <a:t>From </a:t>
            </a:r>
            <a:r>
              <a:rPr dirty="0" sz="2500" spc="-90">
                <a:latin typeface="Trebuchet MS"/>
                <a:cs typeface="Trebuchet MS"/>
              </a:rPr>
              <a:t>symmetry </a:t>
            </a:r>
            <a:r>
              <a:rPr dirty="0" sz="2500" spc="-75">
                <a:latin typeface="Trebuchet MS"/>
                <a:cs typeface="Trebuchet MS"/>
              </a:rPr>
              <a:t>of </a:t>
            </a:r>
            <a:r>
              <a:rPr dirty="0" sz="2500" spc="-120">
                <a:latin typeface="Trebuchet MS"/>
                <a:cs typeface="Trebuchet MS"/>
              </a:rPr>
              <a:t>the</a:t>
            </a:r>
            <a:r>
              <a:rPr dirty="0" sz="2500" spc="25">
                <a:latin typeface="Trebuchet MS"/>
                <a:cs typeface="Trebuchet MS"/>
              </a:rPr>
              <a:t> </a:t>
            </a:r>
            <a:r>
              <a:rPr dirty="0" sz="2500" spc="-110">
                <a:latin typeface="Trebuchet MS"/>
                <a:cs typeface="Trebuchet MS"/>
              </a:rPr>
              <a:t>petals</a:t>
            </a: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>
              <a:latin typeface="Times New Roman"/>
              <a:cs typeface="Times New Roman"/>
            </a:endParaRPr>
          </a:p>
          <a:p>
            <a:pPr marL="5521960">
              <a:lnSpc>
                <a:spcPts val="2795"/>
              </a:lnSpc>
              <a:tabLst>
                <a:tab pos="6294755" algn="l"/>
              </a:tabLst>
            </a:pPr>
            <a:r>
              <a:rPr dirty="0" sz="2550" spc="-190">
                <a:solidFill>
                  <a:srgbClr val="646464"/>
                </a:solidFill>
                <a:latin typeface="Trebuchet MS"/>
                <a:cs typeface="Trebuchet MS"/>
              </a:rPr>
              <a:t>—</a:t>
            </a:r>
            <a:r>
              <a:rPr dirty="0" sz="2550" spc="55">
                <a:solidFill>
                  <a:srgbClr val="646464"/>
                </a:solidFill>
                <a:latin typeface="Trebuchet MS"/>
                <a:cs typeface="Trebuchet MS"/>
              </a:rPr>
              <a:t> </a:t>
            </a:r>
            <a:r>
              <a:rPr dirty="0" sz="2550" spc="-80" i="1">
                <a:latin typeface="Calibri"/>
                <a:cs typeface="Calibri"/>
              </a:rPr>
              <a:t>r’	</a:t>
            </a:r>
            <a:r>
              <a:rPr dirty="0" sz="2850" spc="-370" i="1">
                <a:latin typeface="Calibri"/>
                <a:cs typeface="Calibri"/>
              </a:rPr>
              <a:t>‹18</a:t>
            </a:r>
            <a:endParaRPr sz="2850">
              <a:latin typeface="Calibri"/>
              <a:cs typeface="Calibri"/>
            </a:endParaRPr>
          </a:p>
          <a:p>
            <a:pPr marL="5550535">
              <a:lnSpc>
                <a:spcPts val="2435"/>
              </a:lnSpc>
            </a:pPr>
            <a:r>
              <a:rPr dirty="0" sz="2550" spc="-55">
                <a:solidFill>
                  <a:srgbClr val="151515"/>
                </a:solidFill>
                <a:latin typeface="Palatino Linotype"/>
                <a:cs typeface="Palatino Linotype"/>
              </a:rPr>
              <a:t>2</a:t>
            </a:r>
            <a:endParaRPr sz="25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85697"/>
            <a:ext cx="209417" cy="15050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530205" y="0"/>
            <a:ext cx="455255" cy="18865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46110" y="16079638"/>
            <a:ext cx="4789291" cy="1893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52896" y="13087089"/>
            <a:ext cx="0" cy="777240"/>
          </a:xfrm>
          <a:custGeom>
            <a:avLst/>
            <a:gdLst/>
            <a:ahLst/>
            <a:cxnLst/>
            <a:rect l="l" t="t" r="r" b="b"/>
            <a:pathLst>
              <a:path w="0" h="777240">
                <a:moveTo>
                  <a:pt x="0" y="776970"/>
                </a:moveTo>
                <a:lnTo>
                  <a:pt x="0" y="0"/>
                </a:lnTo>
              </a:path>
            </a:pathLst>
          </a:custGeom>
          <a:ln w="18210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14172" y="849807"/>
            <a:ext cx="0" cy="12371070"/>
          </a:xfrm>
          <a:custGeom>
            <a:avLst/>
            <a:gdLst/>
            <a:ahLst/>
            <a:cxnLst/>
            <a:rect l="l" t="t" r="r" b="b"/>
            <a:pathLst>
              <a:path w="0" h="12371069">
                <a:moveTo>
                  <a:pt x="0" y="12370820"/>
                </a:moveTo>
                <a:lnTo>
                  <a:pt x="0" y="0"/>
                </a:lnTo>
              </a:path>
            </a:pathLst>
          </a:custGeom>
          <a:ln w="6070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14197" y="13096194"/>
            <a:ext cx="3448050" cy="0"/>
          </a:xfrm>
          <a:custGeom>
            <a:avLst/>
            <a:gdLst/>
            <a:ahLst/>
            <a:cxnLst/>
            <a:rect l="l" t="t" r="r" b="b"/>
            <a:pathLst>
              <a:path w="3448050" h="0">
                <a:moveTo>
                  <a:pt x="0" y="0"/>
                </a:moveTo>
                <a:lnTo>
                  <a:pt x="3447804" y="0"/>
                </a:lnTo>
              </a:path>
            </a:pathLst>
          </a:custGeom>
          <a:ln w="18210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865534" y="740546"/>
            <a:ext cx="0" cy="15970885"/>
          </a:xfrm>
          <a:custGeom>
            <a:avLst/>
            <a:gdLst/>
            <a:ahLst/>
            <a:cxnLst/>
            <a:rect l="l" t="t" r="r" b="b"/>
            <a:pathLst>
              <a:path w="0" h="15970885">
                <a:moveTo>
                  <a:pt x="0" y="15970377"/>
                </a:moveTo>
                <a:lnTo>
                  <a:pt x="0" y="0"/>
                </a:lnTo>
              </a:path>
            </a:pathLst>
          </a:custGeom>
          <a:ln w="6070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19773" y="18152569"/>
            <a:ext cx="7606030" cy="0"/>
          </a:xfrm>
          <a:custGeom>
            <a:avLst/>
            <a:gdLst/>
            <a:ahLst/>
            <a:cxnLst/>
            <a:rect l="l" t="t" r="r" b="b"/>
            <a:pathLst>
              <a:path w="7606030" h="0">
                <a:moveTo>
                  <a:pt x="0" y="0"/>
                </a:moveTo>
                <a:lnTo>
                  <a:pt x="7605808" y="0"/>
                </a:lnTo>
              </a:path>
            </a:pathLst>
          </a:custGeom>
          <a:ln w="6070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23302" y="13087089"/>
            <a:ext cx="0" cy="904875"/>
          </a:xfrm>
          <a:custGeom>
            <a:avLst/>
            <a:gdLst/>
            <a:ahLst/>
            <a:cxnLst/>
            <a:rect l="l" t="t" r="r" b="b"/>
            <a:pathLst>
              <a:path w="0" h="904875">
                <a:moveTo>
                  <a:pt x="0" y="904441"/>
                </a:moveTo>
                <a:lnTo>
                  <a:pt x="0" y="0"/>
                </a:lnTo>
              </a:path>
            </a:pathLst>
          </a:custGeom>
          <a:ln w="18210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14197" y="13982425"/>
            <a:ext cx="3448050" cy="0"/>
          </a:xfrm>
          <a:custGeom>
            <a:avLst/>
            <a:gdLst/>
            <a:ahLst/>
            <a:cxnLst/>
            <a:rect l="l" t="t" r="r" b="b"/>
            <a:pathLst>
              <a:path w="3448050" h="0">
                <a:moveTo>
                  <a:pt x="0" y="0"/>
                </a:moveTo>
                <a:lnTo>
                  <a:pt x="3447804" y="0"/>
                </a:lnTo>
              </a:path>
            </a:pathLst>
          </a:custGeom>
          <a:ln w="18210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47383" y="6586032"/>
            <a:ext cx="0" cy="5803265"/>
          </a:xfrm>
          <a:custGeom>
            <a:avLst/>
            <a:gdLst/>
            <a:ahLst/>
            <a:cxnLst/>
            <a:rect l="l" t="t" r="r" b="b"/>
            <a:pathLst>
              <a:path w="0" h="5803265">
                <a:moveTo>
                  <a:pt x="0" y="5802995"/>
                </a:moveTo>
                <a:lnTo>
                  <a:pt x="0" y="0"/>
                </a:lnTo>
              </a:path>
            </a:pathLst>
          </a:custGeom>
          <a:ln w="18210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47088" y="13159930"/>
            <a:ext cx="0" cy="5153660"/>
          </a:xfrm>
          <a:custGeom>
            <a:avLst/>
            <a:gdLst/>
            <a:ahLst/>
            <a:cxnLst/>
            <a:rect l="l" t="t" r="r" b="b"/>
            <a:pathLst>
              <a:path w="0" h="5153659">
                <a:moveTo>
                  <a:pt x="0" y="5153497"/>
                </a:moveTo>
                <a:lnTo>
                  <a:pt x="0" y="0"/>
                </a:lnTo>
              </a:path>
            </a:pathLst>
          </a:custGeom>
          <a:ln w="6070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19929" y="9590720"/>
            <a:ext cx="0" cy="8722995"/>
          </a:xfrm>
          <a:custGeom>
            <a:avLst/>
            <a:gdLst/>
            <a:ahLst/>
            <a:cxnLst/>
            <a:rect l="l" t="t" r="r" b="b"/>
            <a:pathLst>
              <a:path w="0" h="8722994">
                <a:moveTo>
                  <a:pt x="0" y="8722703"/>
                </a:moveTo>
                <a:lnTo>
                  <a:pt x="0" y="0"/>
                </a:lnTo>
              </a:path>
            </a:pathLst>
          </a:custGeom>
          <a:ln w="6070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804830" y="667705"/>
            <a:ext cx="0" cy="17664430"/>
          </a:xfrm>
          <a:custGeom>
            <a:avLst/>
            <a:gdLst/>
            <a:ahLst/>
            <a:cxnLst/>
            <a:rect l="l" t="t" r="r" b="b"/>
            <a:pathLst>
              <a:path w="0" h="17664430">
                <a:moveTo>
                  <a:pt x="0" y="17663929"/>
                </a:moveTo>
                <a:lnTo>
                  <a:pt x="0" y="0"/>
                </a:lnTo>
              </a:path>
            </a:pathLst>
          </a:custGeom>
          <a:ln w="6070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32302" y="667705"/>
            <a:ext cx="0" cy="17736820"/>
          </a:xfrm>
          <a:custGeom>
            <a:avLst/>
            <a:gdLst/>
            <a:ahLst/>
            <a:cxnLst/>
            <a:rect l="l" t="t" r="r" b="b"/>
            <a:pathLst>
              <a:path w="0" h="17736820">
                <a:moveTo>
                  <a:pt x="0" y="17736770"/>
                </a:moveTo>
                <a:lnTo>
                  <a:pt x="0" y="0"/>
                </a:lnTo>
              </a:path>
            </a:pathLst>
          </a:custGeom>
          <a:ln w="6070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27719" y="12379925"/>
            <a:ext cx="8729345" cy="0"/>
          </a:xfrm>
          <a:custGeom>
            <a:avLst/>
            <a:gdLst/>
            <a:ahLst/>
            <a:cxnLst/>
            <a:rect l="l" t="t" r="r" b="b"/>
            <a:pathLst>
              <a:path w="8729345" h="0">
                <a:moveTo>
                  <a:pt x="0" y="0"/>
                </a:moveTo>
                <a:lnTo>
                  <a:pt x="8728773" y="0"/>
                </a:lnTo>
              </a:path>
            </a:pathLst>
          </a:custGeom>
          <a:ln w="18210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07633" y="18207200"/>
            <a:ext cx="11842750" cy="0"/>
          </a:xfrm>
          <a:custGeom>
            <a:avLst/>
            <a:gdLst/>
            <a:ahLst/>
            <a:cxnLst/>
            <a:rect l="l" t="t" r="r" b="b"/>
            <a:pathLst>
              <a:path w="11842750" h="0">
                <a:moveTo>
                  <a:pt x="0" y="0"/>
                </a:moveTo>
                <a:lnTo>
                  <a:pt x="11842724" y="0"/>
                </a:lnTo>
              </a:path>
            </a:pathLst>
          </a:custGeom>
          <a:ln w="6070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04910" y="776967"/>
            <a:ext cx="0" cy="16389350"/>
          </a:xfrm>
          <a:custGeom>
            <a:avLst/>
            <a:gdLst/>
            <a:ahLst/>
            <a:cxnLst/>
            <a:rect l="l" t="t" r="r" b="b"/>
            <a:pathLst>
              <a:path w="0" h="16389350">
                <a:moveTo>
                  <a:pt x="0" y="16389213"/>
                </a:moveTo>
                <a:lnTo>
                  <a:pt x="0" y="0"/>
                </a:lnTo>
              </a:path>
            </a:pathLst>
          </a:custGeom>
          <a:ln w="6070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34792" y="18298252"/>
            <a:ext cx="12000865" cy="0"/>
          </a:xfrm>
          <a:custGeom>
            <a:avLst/>
            <a:gdLst/>
            <a:ahLst/>
            <a:cxnLst/>
            <a:rect l="l" t="t" r="r" b="b"/>
            <a:pathLst>
              <a:path w="12000865" h="0">
                <a:moveTo>
                  <a:pt x="0" y="0"/>
                </a:moveTo>
                <a:lnTo>
                  <a:pt x="12000546" y="0"/>
                </a:lnTo>
              </a:path>
            </a:pathLst>
          </a:custGeom>
          <a:ln w="6070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17207" y="883199"/>
            <a:ext cx="11661140" cy="0"/>
          </a:xfrm>
          <a:custGeom>
            <a:avLst/>
            <a:gdLst/>
            <a:ahLst/>
            <a:cxnLst/>
            <a:rect l="l" t="t" r="r" b="b"/>
            <a:pathLst>
              <a:path w="11661140" h="0">
                <a:moveTo>
                  <a:pt x="0" y="0"/>
                </a:moveTo>
                <a:lnTo>
                  <a:pt x="11660621" y="0"/>
                </a:lnTo>
              </a:path>
            </a:pathLst>
          </a:custGeom>
          <a:ln w="6070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511816" y="701097"/>
            <a:ext cx="3466465" cy="0"/>
          </a:xfrm>
          <a:custGeom>
            <a:avLst/>
            <a:gdLst/>
            <a:ahLst/>
            <a:cxnLst/>
            <a:rect l="l" t="t" r="r" b="b"/>
            <a:pathLst>
              <a:path w="3466465" h="0">
                <a:moveTo>
                  <a:pt x="0" y="0"/>
                </a:moveTo>
                <a:lnTo>
                  <a:pt x="3466015" y="0"/>
                </a:lnTo>
              </a:path>
            </a:pathLst>
          </a:custGeom>
          <a:ln w="6070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56506" y="780002"/>
            <a:ext cx="11649075" cy="0"/>
          </a:xfrm>
          <a:custGeom>
            <a:avLst/>
            <a:gdLst/>
            <a:ahLst/>
            <a:cxnLst/>
            <a:rect l="l" t="t" r="r" b="b"/>
            <a:pathLst>
              <a:path w="11649075" h="0">
                <a:moveTo>
                  <a:pt x="0" y="0"/>
                </a:moveTo>
                <a:lnTo>
                  <a:pt x="11648481" y="0"/>
                </a:lnTo>
              </a:path>
            </a:pathLst>
          </a:custGeom>
          <a:ln w="6070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236824" y="6586032"/>
            <a:ext cx="0" cy="5803265"/>
          </a:xfrm>
          <a:custGeom>
            <a:avLst/>
            <a:gdLst/>
            <a:ahLst/>
            <a:cxnLst/>
            <a:rect l="l" t="t" r="r" b="b"/>
            <a:pathLst>
              <a:path w="0" h="5803265">
                <a:moveTo>
                  <a:pt x="0" y="5802995"/>
                </a:moveTo>
                <a:lnTo>
                  <a:pt x="0" y="0"/>
                </a:lnTo>
              </a:path>
            </a:pathLst>
          </a:custGeom>
          <a:ln w="18210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227719" y="6595136"/>
            <a:ext cx="8729345" cy="0"/>
          </a:xfrm>
          <a:custGeom>
            <a:avLst/>
            <a:gdLst/>
            <a:ahLst/>
            <a:cxnLst/>
            <a:rect l="l" t="t" r="r" b="b"/>
            <a:pathLst>
              <a:path w="8729345" h="0">
                <a:moveTo>
                  <a:pt x="0" y="0"/>
                </a:moveTo>
                <a:lnTo>
                  <a:pt x="8728773" y="0"/>
                </a:lnTo>
              </a:path>
            </a:pathLst>
          </a:custGeom>
          <a:ln w="18210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021336" y="1742112"/>
            <a:ext cx="6507480" cy="0"/>
          </a:xfrm>
          <a:custGeom>
            <a:avLst/>
            <a:gdLst/>
            <a:ahLst/>
            <a:cxnLst/>
            <a:rect l="l" t="t" r="r" b="b"/>
            <a:pathLst>
              <a:path w="6507480" h="0">
                <a:moveTo>
                  <a:pt x="0" y="0"/>
                </a:moveTo>
                <a:lnTo>
                  <a:pt x="6507124" y="0"/>
                </a:lnTo>
              </a:path>
            </a:pathLst>
          </a:custGeom>
          <a:ln w="24280">
            <a:solidFill>
              <a:srgbClr val="6764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578220" y="789107"/>
            <a:ext cx="904875" cy="0"/>
          </a:xfrm>
          <a:custGeom>
            <a:avLst/>
            <a:gdLst/>
            <a:ahLst/>
            <a:cxnLst/>
            <a:rect l="l" t="t" r="r" b="b"/>
            <a:pathLst>
              <a:path w="904875" h="0">
                <a:moveTo>
                  <a:pt x="0" y="0"/>
                </a:moveTo>
                <a:lnTo>
                  <a:pt x="904441" y="0"/>
                </a:lnTo>
              </a:path>
            </a:pathLst>
          </a:custGeom>
          <a:ln w="24280">
            <a:solidFill>
              <a:srgbClr val="4B44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980772" y="9111184"/>
            <a:ext cx="564515" cy="0"/>
          </a:xfrm>
          <a:custGeom>
            <a:avLst/>
            <a:gdLst/>
            <a:ahLst/>
            <a:cxnLst/>
            <a:rect l="l" t="t" r="r" b="b"/>
            <a:pathLst>
              <a:path w="564515" h="0">
                <a:moveTo>
                  <a:pt x="0" y="0"/>
                </a:moveTo>
                <a:lnTo>
                  <a:pt x="564517" y="0"/>
                </a:lnTo>
              </a:path>
            </a:pathLst>
          </a:custGeom>
          <a:ln w="24280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206745" y="6197547"/>
            <a:ext cx="1099185" cy="0"/>
          </a:xfrm>
          <a:custGeom>
            <a:avLst/>
            <a:gdLst/>
            <a:ahLst/>
            <a:cxnLst/>
            <a:rect l="l" t="t" r="r" b="b"/>
            <a:pathLst>
              <a:path w="1099184" h="0">
                <a:moveTo>
                  <a:pt x="0" y="0"/>
                </a:moveTo>
                <a:lnTo>
                  <a:pt x="1098684" y="0"/>
                </a:lnTo>
              </a:path>
            </a:pathLst>
          </a:custGeom>
          <a:ln w="24280">
            <a:solidFill>
              <a:srgbClr val="38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482662" y="20058574"/>
            <a:ext cx="10835640" cy="0"/>
          </a:xfrm>
          <a:custGeom>
            <a:avLst/>
            <a:gdLst/>
            <a:ahLst/>
            <a:cxnLst/>
            <a:rect l="l" t="t" r="r" b="b"/>
            <a:pathLst>
              <a:path w="10835640" h="0">
                <a:moveTo>
                  <a:pt x="0" y="0"/>
                </a:moveTo>
                <a:lnTo>
                  <a:pt x="10835090" y="0"/>
                </a:lnTo>
              </a:path>
            </a:pathLst>
          </a:custGeom>
          <a:ln w="42490">
            <a:solidFill>
              <a:srgbClr val="5757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0" y="382414"/>
            <a:ext cx="619148" cy="3824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754434" y="10297888"/>
            <a:ext cx="163892" cy="9651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812191" y="10288782"/>
            <a:ext cx="172997" cy="9742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754434" y="9205273"/>
            <a:ext cx="163892" cy="9560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812191" y="9196168"/>
            <a:ext cx="163892" cy="9560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884759" y="1192770"/>
            <a:ext cx="145681" cy="7101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687572" y="3896990"/>
            <a:ext cx="163892" cy="2276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381124" y="2112387"/>
            <a:ext cx="3623836" cy="4916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362914" y="2658694"/>
            <a:ext cx="1866549" cy="6100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045798" y="1101719"/>
            <a:ext cx="6501054" cy="10106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378270" y="9105117"/>
            <a:ext cx="1338452" cy="6464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442007" y="9751580"/>
            <a:ext cx="1256506" cy="4461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725829" y="8759123"/>
            <a:ext cx="2567643" cy="85588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780459" y="9615004"/>
            <a:ext cx="2340015" cy="5918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2901952" y="13457364"/>
            <a:ext cx="273153" cy="40244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696677" y="3514575"/>
            <a:ext cx="1074403" cy="3095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678467" y="4233879"/>
            <a:ext cx="172997" cy="21852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677177" y="5845485"/>
            <a:ext cx="2003125" cy="43704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3093158" y="7821296"/>
            <a:ext cx="209417" cy="5189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3038528" y="10634777"/>
            <a:ext cx="209417" cy="5189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2612751" y="1085984"/>
            <a:ext cx="2904490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1911985" algn="l"/>
              </a:tabLst>
            </a:pPr>
            <a:r>
              <a:rPr dirty="0" sz="2350" spc="-60" i="1">
                <a:latin typeface="Cambria"/>
                <a:cs typeface="Cambria"/>
              </a:rPr>
              <a:t>Malh‹'tii‹itie.s</a:t>
            </a:r>
            <a:r>
              <a:rPr dirty="0" sz="2350" spc="85" i="1">
                <a:latin typeface="Cambria"/>
                <a:cs typeface="Cambria"/>
              </a:rPr>
              <a:t> </a:t>
            </a:r>
            <a:r>
              <a:rPr dirty="0" sz="2350" spc="-50" i="1">
                <a:latin typeface="Cambria"/>
                <a:cs typeface="Cambria"/>
              </a:rPr>
              <a:t>I	</a:t>
            </a:r>
            <a:r>
              <a:rPr dirty="0" sz="2350" spc="-70">
                <a:latin typeface="Palatino Linotype"/>
                <a:cs typeface="Palatino Linotype"/>
              </a:rPr>
              <a:t>/“.</a:t>
            </a:r>
            <a:r>
              <a:rPr dirty="0" sz="2350" spc="70">
                <a:latin typeface="Palatino Linotype"/>
                <a:cs typeface="Palatino Linotype"/>
              </a:rPr>
              <a:t> </a:t>
            </a:r>
            <a:r>
              <a:rPr dirty="0" sz="2350" spc="-50" i="1">
                <a:solidFill>
                  <a:srgbClr val="0C0C0C"/>
                </a:solidFill>
                <a:latin typeface="Cambria"/>
                <a:cs typeface="Cambria"/>
              </a:rPr>
              <a:t>clues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611116" y="4615229"/>
            <a:ext cx="4728845" cy="4051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450" spc="-120">
                <a:latin typeface="Palatino Linotype"/>
                <a:cs typeface="Palatino Linotype"/>
              </a:rPr>
              <a:t>Note </a:t>
            </a:r>
            <a:r>
              <a:rPr dirty="0" sz="2450" spc="-55">
                <a:latin typeface="Palatino Linotype"/>
                <a:cs typeface="Palatino Linotype"/>
              </a:rPr>
              <a:t>: </a:t>
            </a:r>
            <a:r>
              <a:rPr dirty="0" sz="2450">
                <a:latin typeface="Palatino Linotype"/>
                <a:cs typeface="Palatino Linotype"/>
              </a:rPr>
              <a:t>there </a:t>
            </a:r>
            <a:r>
              <a:rPr dirty="0" sz="2450" spc="-120">
                <a:latin typeface="Palatino Linotype"/>
                <a:cs typeface="Palatino Linotype"/>
              </a:rPr>
              <a:t>is quick </a:t>
            </a:r>
            <a:r>
              <a:rPr dirty="0" sz="2450" spc="-85">
                <a:latin typeface="Palatino Linotype"/>
                <a:cs typeface="Palatino Linotype"/>
              </a:rPr>
              <a:t>method </a:t>
            </a:r>
            <a:r>
              <a:rPr dirty="0" sz="2450" spc="10">
                <a:latin typeface="Palatino Linotype"/>
                <a:cs typeface="Palatino Linotype"/>
              </a:rPr>
              <a:t>to</a:t>
            </a:r>
            <a:r>
              <a:rPr dirty="0" sz="2450" spc="-370">
                <a:latin typeface="Palatino Linotype"/>
                <a:cs typeface="Palatino Linotype"/>
              </a:rPr>
              <a:t> </a:t>
            </a:r>
            <a:r>
              <a:rPr dirty="0" sz="2450" spc="-120">
                <a:latin typeface="Palatino Linotype"/>
                <a:cs typeface="Palatino Linotype"/>
              </a:rPr>
              <a:t>find</a:t>
            </a:r>
            <a:endParaRPr sz="2450">
              <a:latin typeface="Palatino Linotype"/>
              <a:cs typeface="Palatino Linotype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015313" y="5051768"/>
            <a:ext cx="864869" cy="602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750" spc="-865">
                <a:latin typeface="Palatino Linotype"/>
                <a:cs typeface="Palatino Linotype"/>
              </a:rPr>
              <a:t>Let</a:t>
            </a:r>
            <a:r>
              <a:rPr dirty="0" sz="3750" spc="-840">
                <a:latin typeface="Palatino Linotype"/>
                <a:cs typeface="Palatino Linotype"/>
              </a:rPr>
              <a:t> </a:t>
            </a:r>
            <a:r>
              <a:rPr dirty="0" sz="3750" spc="-430">
                <a:solidFill>
                  <a:srgbClr val="131313"/>
                </a:solidFill>
                <a:latin typeface="Palatino Linotype"/>
                <a:cs typeface="Palatino Linotype"/>
              </a:rPr>
              <a:t>[fl)</a:t>
            </a:r>
            <a:endParaRPr sz="3750">
              <a:latin typeface="Palatino Linotype"/>
              <a:cs typeface="Palatino Linotype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152106" y="4445839"/>
            <a:ext cx="2519045" cy="1408430"/>
          </a:xfrm>
          <a:prstGeom prst="rect">
            <a:avLst/>
          </a:prstGeom>
        </p:spPr>
        <p:txBody>
          <a:bodyPr wrap="square" lIns="0" tIns="186690" rIns="0" bIns="0" rtlCol="0" vert="horz">
            <a:spAutoFit/>
          </a:bodyPr>
          <a:lstStyle/>
          <a:p>
            <a:pPr marL="426720">
              <a:lnSpc>
                <a:spcPct val="100000"/>
              </a:lnSpc>
              <a:spcBef>
                <a:spcPts val="1470"/>
              </a:spcBef>
              <a:tabLst>
                <a:tab pos="2357120" algn="l"/>
              </a:tabLst>
            </a:pPr>
            <a:r>
              <a:rPr dirty="0" sz="2450" spc="-90">
                <a:solidFill>
                  <a:srgbClr val="0C0C0C"/>
                </a:solidFill>
                <a:latin typeface="Palatino Linotype"/>
                <a:cs typeface="Palatino Linotype"/>
              </a:rPr>
              <a:t>J</a:t>
            </a:r>
            <a:r>
              <a:rPr dirty="0" sz="2450" spc="275">
                <a:solidFill>
                  <a:srgbClr val="0C0C0C"/>
                </a:solidFill>
                <a:latin typeface="Palatino Linotype"/>
                <a:cs typeface="Palatino Linotype"/>
              </a:rPr>
              <a:t> </a:t>
            </a:r>
            <a:r>
              <a:rPr dirty="0" sz="2450" spc="195">
                <a:solidFill>
                  <a:srgbClr val="6D6D6D"/>
                </a:solidFill>
                <a:latin typeface="Palatino Linotype"/>
                <a:cs typeface="Palatino Linotype"/>
              </a:rPr>
              <a:t>”</a:t>
            </a:r>
            <a:r>
              <a:rPr dirty="0" sz="2450" spc="5">
                <a:solidFill>
                  <a:srgbClr val="1D1D1D"/>
                </a:solidFill>
                <a:latin typeface="Palatino Linotype"/>
                <a:cs typeface="Palatino Linotype"/>
              </a:rPr>
              <a:t>'</a:t>
            </a:r>
            <a:r>
              <a:rPr dirty="0" sz="2450">
                <a:solidFill>
                  <a:srgbClr val="1D1D1D"/>
                </a:solidFill>
                <a:latin typeface="Palatino Linotype"/>
                <a:cs typeface="Palatino Linotype"/>
              </a:rPr>
              <a:t> </a:t>
            </a:r>
            <a:r>
              <a:rPr dirty="0" sz="2450" spc="-295">
                <a:solidFill>
                  <a:srgbClr val="1D1D1D"/>
                </a:solidFill>
                <a:latin typeface="Palatino Linotype"/>
                <a:cs typeface="Palatino Linotype"/>
              </a:rPr>
              <a:t> </a:t>
            </a:r>
            <a:r>
              <a:rPr dirty="0" sz="2450" spc="-30">
                <a:latin typeface="Palatino Linotype"/>
                <a:cs typeface="Palatino Linotype"/>
              </a:rPr>
              <a:t>for</a:t>
            </a:r>
            <a:r>
              <a:rPr dirty="0" sz="2450" spc="-25">
                <a:latin typeface="Palatino Linotype"/>
                <a:cs typeface="Palatino Linotype"/>
              </a:rPr>
              <a:t> </a:t>
            </a:r>
            <a:r>
              <a:rPr dirty="0" sz="2450" spc="-65">
                <a:latin typeface="Palatino Linotype"/>
                <a:cs typeface="Palatino Linotype"/>
              </a:rPr>
              <a:t>orde</a:t>
            </a:r>
            <a:r>
              <a:rPr dirty="0" sz="2450" spc="-45">
                <a:latin typeface="Palatino Linotype"/>
                <a:cs typeface="Palatino Linotype"/>
              </a:rPr>
              <a:t>r</a:t>
            </a:r>
            <a:r>
              <a:rPr dirty="0" sz="2450">
                <a:latin typeface="Palatino Linotype"/>
                <a:cs typeface="Palatino Linotype"/>
              </a:rPr>
              <a:t>	</a:t>
            </a:r>
            <a:r>
              <a:rPr dirty="0" sz="2450" spc="-55">
                <a:solidFill>
                  <a:srgbClr val="383838"/>
                </a:solidFill>
                <a:latin typeface="Palatino Linotype"/>
                <a:cs typeface="Palatino Linotype"/>
              </a:rPr>
              <a:t>2</a:t>
            </a:r>
            <a:endParaRPr sz="24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2070"/>
              </a:spcBef>
              <a:tabLst>
                <a:tab pos="782320" algn="l"/>
              </a:tabLst>
            </a:pPr>
            <a:r>
              <a:rPr dirty="0" sz="3750" spc="-840" i="1">
                <a:latin typeface="Cambria"/>
                <a:cs typeface="Cambria"/>
              </a:rPr>
              <a:t>!	</a:t>
            </a:r>
            <a:r>
              <a:rPr dirty="0" sz="3750" spc="65" i="1">
                <a:latin typeface="Cambria"/>
                <a:cs typeface="Cambria"/>
              </a:rPr>
              <a:t>‹!</a:t>
            </a:r>
            <a:endParaRPr sz="3750">
              <a:latin typeface="Cambria"/>
              <a:cs typeface="Cambr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181862" y="5990102"/>
            <a:ext cx="1776730" cy="4051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1283335" algn="l"/>
                <a:tab pos="1616075" algn="l"/>
              </a:tabLst>
            </a:pPr>
            <a:r>
              <a:rPr dirty="0" sz="2450" spc="-70">
                <a:latin typeface="Palatino Linotype"/>
                <a:cs typeface="Palatino Linotype"/>
              </a:rPr>
              <a:t>The</a:t>
            </a:r>
            <a:r>
              <a:rPr dirty="0" sz="2450" spc="-65">
                <a:latin typeface="Palatino Linotype"/>
                <a:cs typeface="Palatino Linotype"/>
              </a:rPr>
              <a:t>n</a:t>
            </a:r>
            <a:r>
              <a:rPr dirty="0" sz="2450" spc="265">
                <a:latin typeface="Palatino Linotype"/>
                <a:cs typeface="Palatino Linotype"/>
              </a:rPr>
              <a:t> </a:t>
            </a:r>
            <a:r>
              <a:rPr dirty="0" sz="2450" spc="-45">
                <a:latin typeface="Palatino Linotype"/>
                <a:cs typeface="Palatino Linotype"/>
              </a:rPr>
              <a:t>[fl</a:t>
            </a:r>
            <a:r>
              <a:rPr dirty="0" sz="2450">
                <a:latin typeface="Palatino Linotype"/>
                <a:cs typeface="Palatino Linotype"/>
              </a:rPr>
              <a:t>	</a:t>
            </a:r>
            <a:r>
              <a:rPr dirty="0" sz="2450" spc="-40">
                <a:latin typeface="Palatino Linotype"/>
                <a:cs typeface="Palatino Linotype"/>
              </a:rPr>
              <a:t>']</a:t>
            </a:r>
            <a:r>
              <a:rPr dirty="0" sz="2450">
                <a:latin typeface="Palatino Linotype"/>
                <a:cs typeface="Palatino Linotype"/>
              </a:rPr>
              <a:t>	</a:t>
            </a:r>
            <a:r>
              <a:rPr dirty="0" sz="2450" spc="-70">
                <a:latin typeface="Palatino Linotype"/>
                <a:cs typeface="Palatino Linotype"/>
              </a:rPr>
              <a:t>=</a:t>
            </a:r>
            <a:endParaRPr sz="2450">
              <a:latin typeface="Palatino Linotype"/>
              <a:cs typeface="Palatino Linotype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59470" y="6481272"/>
            <a:ext cx="6529705" cy="2599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6510">
              <a:lnSpc>
                <a:spcPct val="121800"/>
              </a:lnSpc>
              <a:spcBef>
                <a:spcPts val="90"/>
              </a:spcBef>
              <a:tabLst>
                <a:tab pos="5287645" algn="l"/>
              </a:tabLst>
            </a:pPr>
            <a:r>
              <a:rPr dirty="0" sz="2550" spc="-150">
                <a:latin typeface="Trebuchet MS"/>
                <a:cs typeface="Trebuchet MS"/>
              </a:rPr>
              <a:t>H.W/(1) </a:t>
            </a:r>
            <a:r>
              <a:rPr dirty="0" sz="2550" spc="-85">
                <a:latin typeface="Trebuchet MS"/>
                <a:cs typeface="Trebuchet MS"/>
              </a:rPr>
              <a:t>Solve </a:t>
            </a:r>
            <a:r>
              <a:rPr dirty="0" sz="2550" spc="-140">
                <a:latin typeface="Trebuchet MS"/>
                <a:cs typeface="Trebuchet MS"/>
              </a:rPr>
              <a:t>the </a:t>
            </a:r>
            <a:r>
              <a:rPr dirty="0" sz="2550" spc="-85">
                <a:latin typeface="Trebuchet MS"/>
                <a:cs typeface="Trebuchet MS"/>
              </a:rPr>
              <a:t>sys. </a:t>
            </a:r>
            <a:r>
              <a:rPr dirty="0" sz="2550" spc="-150">
                <a:latin typeface="Trebuchet MS"/>
                <a:cs typeface="Trebuchet MS"/>
              </a:rPr>
              <a:t>For</a:t>
            </a:r>
            <a:r>
              <a:rPr dirty="0" sz="2550" spc="-170">
                <a:latin typeface="Trebuchet MS"/>
                <a:cs typeface="Trebuchet MS"/>
              </a:rPr>
              <a:t> </a:t>
            </a:r>
            <a:r>
              <a:rPr dirty="0" sz="2550" spc="-155">
                <a:latin typeface="Trebuchet MS"/>
                <a:cs typeface="Trebuchet MS"/>
              </a:rPr>
              <a:t>Linear</a:t>
            </a:r>
            <a:r>
              <a:rPr dirty="0" sz="2550" spc="75">
                <a:latin typeface="Trebuchet MS"/>
                <a:cs typeface="Trebuchet MS"/>
              </a:rPr>
              <a:t> </a:t>
            </a:r>
            <a:r>
              <a:rPr dirty="0" sz="2550" spc="-155">
                <a:latin typeface="Trebuchet MS"/>
                <a:cs typeface="Trebuchet MS"/>
              </a:rPr>
              <a:t>equa	</a:t>
            </a:r>
            <a:r>
              <a:rPr dirty="0" sz="2550" spc="-75">
                <a:latin typeface="Trebuchet MS"/>
                <a:cs typeface="Trebuchet MS"/>
              </a:rPr>
              <a:t>ons</a:t>
            </a:r>
            <a:r>
              <a:rPr dirty="0" sz="2550" spc="-135">
                <a:latin typeface="Trebuchet MS"/>
                <a:cs typeface="Trebuchet MS"/>
              </a:rPr>
              <a:t> </a:t>
            </a:r>
            <a:r>
              <a:rPr dirty="0" sz="2550" spc="-95">
                <a:latin typeface="Trebuchet MS"/>
                <a:cs typeface="Trebuchet MS"/>
              </a:rPr>
              <a:t>using  </a:t>
            </a:r>
            <a:r>
              <a:rPr dirty="0" sz="2550">
                <a:latin typeface="Trebuchet MS"/>
                <a:cs typeface="Trebuchet MS"/>
              </a:rPr>
              <a:t>1- </a:t>
            </a:r>
            <a:r>
              <a:rPr dirty="0" sz="2550" spc="-95">
                <a:latin typeface="Trebuchet MS"/>
                <a:cs typeface="Trebuchet MS"/>
              </a:rPr>
              <a:t>Grammer's</a:t>
            </a:r>
            <a:r>
              <a:rPr dirty="0" sz="2550" spc="-305">
                <a:latin typeface="Trebuchet MS"/>
                <a:cs typeface="Trebuchet MS"/>
              </a:rPr>
              <a:t> </a:t>
            </a:r>
            <a:r>
              <a:rPr dirty="0" sz="2550" spc="-145">
                <a:latin typeface="Trebuchet MS"/>
                <a:cs typeface="Trebuchet MS"/>
              </a:rPr>
              <a:t>rule.</a:t>
            </a:r>
            <a:endParaRPr sz="2550">
              <a:latin typeface="Trebuchet MS"/>
              <a:cs typeface="Trebuchet MS"/>
            </a:endParaRPr>
          </a:p>
          <a:p>
            <a:pPr marL="14604">
              <a:lnSpc>
                <a:spcPct val="100000"/>
              </a:lnSpc>
              <a:spcBef>
                <a:spcPts val="455"/>
              </a:spcBef>
            </a:pPr>
            <a:r>
              <a:rPr dirty="0" sz="2550" spc="-55">
                <a:latin typeface="Trebuchet MS"/>
                <a:cs typeface="Trebuchet MS"/>
              </a:rPr>
              <a:t>2- </a:t>
            </a:r>
            <a:r>
              <a:rPr dirty="0" sz="2550" spc="-85">
                <a:latin typeface="Trebuchet MS"/>
                <a:cs typeface="Trebuchet MS"/>
              </a:rPr>
              <a:t>Inverse Matrix</a:t>
            </a:r>
            <a:r>
              <a:rPr dirty="0" sz="2550" spc="-80">
                <a:latin typeface="Trebuchet MS"/>
                <a:cs typeface="Trebuchet MS"/>
              </a:rPr>
              <a:t> </a:t>
            </a:r>
            <a:r>
              <a:rPr dirty="0" sz="2550" spc="-55">
                <a:latin typeface="Trebuchet MS"/>
                <a:cs typeface="Trebuchet MS"/>
              </a:rPr>
              <a:t>Method</a:t>
            </a:r>
            <a:endParaRPr sz="2550">
              <a:latin typeface="Trebuchet MS"/>
              <a:cs typeface="Trebuchet MS"/>
            </a:endParaRPr>
          </a:p>
          <a:p>
            <a:pPr algn="r" marR="833755">
              <a:lnSpc>
                <a:spcPct val="100000"/>
              </a:lnSpc>
              <a:spcBef>
                <a:spcPts val="195"/>
              </a:spcBef>
              <a:tabLst>
                <a:tab pos="836294" algn="l"/>
                <a:tab pos="1573530" algn="l"/>
                <a:tab pos="2433955" algn="l"/>
              </a:tabLst>
            </a:pPr>
            <a:r>
              <a:rPr dirty="0" sz="2450" spc="-140">
                <a:latin typeface="Palatino Linotype"/>
                <a:cs typeface="Palatino Linotype"/>
              </a:rPr>
              <a:t>—z</a:t>
            </a:r>
            <a:r>
              <a:rPr dirty="0" sz="2450" spc="145">
                <a:latin typeface="Palatino Linotype"/>
                <a:cs typeface="Palatino Linotype"/>
              </a:rPr>
              <a:t> </a:t>
            </a:r>
            <a:r>
              <a:rPr dirty="0" sz="2450" spc="-95">
                <a:latin typeface="Palatino Linotype"/>
                <a:cs typeface="Palatino Linotype"/>
              </a:rPr>
              <a:t>+</a:t>
            </a:r>
            <a:r>
              <a:rPr dirty="0" sz="2450">
                <a:latin typeface="Palatino Linotype"/>
                <a:cs typeface="Palatino Linotype"/>
              </a:rPr>
              <a:t>	</a:t>
            </a:r>
            <a:r>
              <a:rPr dirty="0" sz="2450" spc="20">
                <a:latin typeface="Palatino Linotype"/>
                <a:cs typeface="Palatino Linotype"/>
              </a:rPr>
              <a:t>2y</a:t>
            </a:r>
            <a:r>
              <a:rPr dirty="0" sz="2450" spc="5">
                <a:latin typeface="Palatino Linotype"/>
                <a:cs typeface="Palatino Linotype"/>
              </a:rPr>
              <a:t> </a:t>
            </a:r>
            <a:r>
              <a:rPr dirty="0" sz="2450" spc="20" i="1">
                <a:latin typeface="Cambria"/>
                <a:cs typeface="Cambria"/>
              </a:rPr>
              <a:t>+</a:t>
            </a:r>
            <a:r>
              <a:rPr dirty="0" sz="2450" i="1">
                <a:latin typeface="Cambria"/>
                <a:cs typeface="Cambria"/>
              </a:rPr>
              <a:t>	</a:t>
            </a:r>
            <a:r>
              <a:rPr dirty="0" sz="2450" spc="-110">
                <a:latin typeface="Palatino Linotype"/>
                <a:cs typeface="Palatino Linotype"/>
              </a:rPr>
              <a:t>3Z</a:t>
            </a:r>
            <a:r>
              <a:rPr dirty="0" sz="2450" spc="50">
                <a:latin typeface="Palatino Linotype"/>
                <a:cs typeface="Palatino Linotype"/>
              </a:rPr>
              <a:t> </a:t>
            </a:r>
            <a:r>
              <a:rPr dirty="0" sz="2450" spc="-1555">
                <a:latin typeface="Palatino Linotype"/>
                <a:cs typeface="Palatino Linotype"/>
              </a:rPr>
              <a:t>——</a:t>
            </a:r>
            <a:r>
              <a:rPr dirty="0" sz="2450">
                <a:latin typeface="Palatino Linotype"/>
                <a:cs typeface="Palatino Linotype"/>
              </a:rPr>
              <a:t>	</a:t>
            </a:r>
            <a:r>
              <a:rPr dirty="0" sz="2450" spc="55">
                <a:solidFill>
                  <a:srgbClr val="3D3D3D"/>
                </a:solidFill>
                <a:latin typeface="Palatino Linotype"/>
                <a:cs typeface="Palatino Linotype"/>
              </a:rPr>
              <a:t>1</a:t>
            </a:r>
            <a:endParaRPr sz="2450">
              <a:latin typeface="Palatino Linotype"/>
              <a:cs typeface="Palatino Linotype"/>
            </a:endParaRPr>
          </a:p>
          <a:p>
            <a:pPr algn="r" marR="746760">
              <a:lnSpc>
                <a:spcPct val="100000"/>
              </a:lnSpc>
              <a:spcBef>
                <a:spcPts val="140"/>
              </a:spcBef>
              <a:tabLst>
                <a:tab pos="1047750" algn="l"/>
              </a:tabLst>
            </a:pPr>
            <a:r>
              <a:rPr dirty="0" sz="2450" spc="65">
                <a:latin typeface="Palatino Linotype"/>
                <a:cs typeface="Palatino Linotype"/>
              </a:rPr>
              <a:t>2z</a:t>
            </a:r>
            <a:r>
              <a:rPr dirty="0" sz="2450" spc="170">
                <a:latin typeface="Palatino Linotype"/>
                <a:cs typeface="Palatino Linotype"/>
              </a:rPr>
              <a:t> </a:t>
            </a:r>
            <a:r>
              <a:rPr dirty="0" sz="2450" spc="65">
                <a:latin typeface="Palatino Linotype"/>
                <a:cs typeface="Palatino Linotype"/>
              </a:rPr>
              <a:t>+</a:t>
            </a:r>
            <a:r>
              <a:rPr dirty="0" sz="2450" spc="375">
                <a:latin typeface="Palatino Linotype"/>
                <a:cs typeface="Palatino Linotype"/>
              </a:rPr>
              <a:t> </a:t>
            </a:r>
            <a:r>
              <a:rPr dirty="0" sz="2450" spc="5" i="1">
                <a:latin typeface="Cambria"/>
                <a:cs typeface="Cambria"/>
              </a:rPr>
              <a:t>Z	</a:t>
            </a:r>
            <a:r>
              <a:rPr dirty="0" sz="2450" spc="-1555">
                <a:latin typeface="Palatino Linotype"/>
                <a:cs typeface="Palatino Linotype"/>
              </a:rPr>
              <a:t>——</a:t>
            </a:r>
            <a:r>
              <a:rPr dirty="0" sz="2450" spc="85">
                <a:latin typeface="Palatino Linotype"/>
                <a:cs typeface="Palatino Linotype"/>
              </a:rPr>
              <a:t> </a:t>
            </a:r>
            <a:r>
              <a:rPr dirty="0" sz="2450" spc="-235">
                <a:latin typeface="Palatino Linotype"/>
                <a:cs typeface="Palatino Linotype"/>
              </a:rPr>
              <a:t>—2</a:t>
            </a:r>
            <a:endParaRPr sz="2450">
              <a:latin typeface="Palatino Linotype"/>
              <a:cs typeface="Palatino Linotype"/>
            </a:endParaRPr>
          </a:p>
          <a:p>
            <a:pPr marL="3192780">
              <a:lnSpc>
                <a:spcPct val="100000"/>
              </a:lnSpc>
              <a:spcBef>
                <a:spcPts val="145"/>
              </a:spcBef>
              <a:tabLst>
                <a:tab pos="3590925" algn="l"/>
                <a:tab pos="4452620" algn="l"/>
                <a:tab pos="5029200" algn="l"/>
                <a:tab pos="5428615" algn="l"/>
              </a:tabLst>
            </a:pPr>
            <a:r>
              <a:rPr dirty="0" sz="2450" spc="-145">
                <a:latin typeface="Palatino Linotype"/>
                <a:cs typeface="Palatino Linotype"/>
              </a:rPr>
              <a:t>4s	</a:t>
            </a:r>
            <a:r>
              <a:rPr dirty="0" sz="2450" spc="-385">
                <a:latin typeface="Palatino Linotype"/>
                <a:cs typeface="Palatino Linotype"/>
              </a:rPr>
              <a:t>— </a:t>
            </a:r>
            <a:r>
              <a:rPr dirty="0" sz="2450" spc="-195">
                <a:latin typeface="Palatino Linotype"/>
                <a:cs typeface="Palatino Linotype"/>
              </a:rPr>
              <a:t> </a:t>
            </a:r>
            <a:r>
              <a:rPr dirty="0" sz="2450" spc="20">
                <a:latin typeface="Palatino Linotype"/>
                <a:cs typeface="Palatino Linotype"/>
              </a:rPr>
              <a:t>2y	</a:t>
            </a:r>
            <a:r>
              <a:rPr dirty="0" sz="2450" spc="-375">
                <a:latin typeface="Palatino Linotype"/>
                <a:cs typeface="Palatino Linotype"/>
              </a:rPr>
              <a:t>I-  </a:t>
            </a:r>
            <a:r>
              <a:rPr dirty="0" sz="2450" spc="-300">
                <a:latin typeface="Palatino Linotype"/>
                <a:cs typeface="Palatino Linotype"/>
              </a:rPr>
              <a:t> </a:t>
            </a:r>
            <a:r>
              <a:rPr dirty="0" sz="2450" spc="-555">
                <a:latin typeface="Palatino Linotype"/>
                <a:cs typeface="Palatino Linotype"/>
              </a:rPr>
              <a:t>£	=	</a:t>
            </a:r>
            <a:r>
              <a:rPr dirty="0" sz="2450" spc="-120">
                <a:latin typeface="Palatino Linotype"/>
                <a:cs typeface="Palatino Linotype"/>
              </a:rPr>
              <a:t>3</a:t>
            </a:r>
            <a:endParaRPr sz="2450">
              <a:latin typeface="Palatino Linotype"/>
              <a:cs typeface="Palatino Linotype"/>
            </a:endParaRPr>
          </a:p>
        </p:txBody>
      </p:sp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2477671" y="9165080"/>
          <a:ext cx="5347970" cy="2171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3415"/>
                <a:gridCol w="808989"/>
                <a:gridCol w="727710"/>
                <a:gridCol w="617220"/>
              </a:tblGrid>
              <a:tr h="3518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84150">
                        <a:lnSpc>
                          <a:spcPts val="2310"/>
                        </a:lnSpc>
                      </a:pPr>
                      <a:r>
                        <a:rPr dirty="0" sz="2450">
                          <a:latin typeface="Palatino Linotype"/>
                          <a:cs typeface="Palatino Linotype"/>
                        </a:rPr>
                        <a:t>4</a:t>
                      </a:r>
                      <a:endParaRPr sz="24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450" spc="-180">
                          <a:latin typeface="Palatino Linotype"/>
                          <a:cs typeface="Palatino Linotype"/>
                        </a:rPr>
                        <a:t>—7</a:t>
                      </a:r>
                      <a:endParaRPr sz="24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1755">
                        <a:lnSpc>
                          <a:spcPts val="2310"/>
                        </a:lnSpc>
                      </a:pPr>
                      <a:r>
                        <a:rPr dirty="0" sz="2450">
                          <a:latin typeface="Palatino Linotype"/>
                          <a:cs typeface="Palatino Linotype"/>
                        </a:rPr>
                        <a:t>6</a:t>
                      </a:r>
                      <a:endParaRPr sz="24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/>
                </a:tc>
              </a:tr>
              <a:tr h="382414">
                <a:tc>
                  <a:txBody>
                    <a:bodyPr/>
                    <a:lstStyle/>
                    <a:p>
                      <a:pPr marL="62230">
                        <a:lnSpc>
                          <a:spcPts val="2555"/>
                        </a:lnSpc>
                      </a:pPr>
                      <a:r>
                        <a:rPr dirty="0" sz="2450" spc="5">
                          <a:latin typeface="Palatino Linotype"/>
                          <a:cs typeface="Palatino Linotype"/>
                        </a:rPr>
                        <a:t>{2} </a:t>
                      </a:r>
                      <a:r>
                        <a:rPr dirty="0" sz="2450" spc="-190">
                          <a:latin typeface="Palatino Linotype"/>
                          <a:cs typeface="Palatino Linotype"/>
                        </a:rPr>
                        <a:t>Find </a:t>
                      </a:r>
                      <a:r>
                        <a:rPr dirty="0" sz="2450" spc="10">
                          <a:latin typeface="Palatino Linotype"/>
                          <a:cs typeface="Palatino Linotype"/>
                        </a:rPr>
                        <a:t>the </a:t>
                      </a:r>
                      <a:r>
                        <a:rPr dirty="0" sz="2450" spc="-30">
                          <a:latin typeface="Palatino Linotype"/>
                          <a:cs typeface="Palatino Linotype"/>
                        </a:rPr>
                        <a:t>adjoint</a:t>
                      </a:r>
                      <a:r>
                        <a:rPr dirty="0" sz="2450" spc="-14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2450" spc="10">
                          <a:latin typeface="Palatino Linotype"/>
                          <a:cs typeface="Palatino Linotype"/>
                        </a:rPr>
                        <a:t>of</a:t>
                      </a:r>
                      <a:endParaRPr sz="24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69545">
                        <a:lnSpc>
                          <a:spcPts val="2555"/>
                        </a:lnSpc>
                      </a:pPr>
                      <a:r>
                        <a:rPr dirty="0" sz="2450">
                          <a:latin typeface="Palatino Linotype"/>
                          <a:cs typeface="Palatino Linotype"/>
                        </a:rPr>
                        <a:t>—2</a:t>
                      </a:r>
                      <a:endParaRPr sz="24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5720">
                        <a:lnSpc>
                          <a:spcPts val="2555"/>
                        </a:lnSpc>
                      </a:pPr>
                      <a:r>
                        <a:rPr dirty="0" sz="2450">
                          <a:latin typeface="Palatino Linotype"/>
                          <a:cs typeface="Palatino Linotype"/>
                        </a:rPr>
                        <a:t>4</a:t>
                      </a:r>
                      <a:endParaRPr sz="24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8740">
                        <a:lnSpc>
                          <a:spcPts val="2555"/>
                        </a:lnSpc>
                      </a:pPr>
                      <a:r>
                        <a:rPr dirty="0" sz="2450">
                          <a:latin typeface="Palatino Linotype"/>
                          <a:cs typeface="Palatino Linotype"/>
                        </a:rPr>
                        <a:t>0</a:t>
                      </a:r>
                      <a:endParaRPr sz="24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/>
                </a:tc>
              </a:tr>
              <a:tr h="3550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ts val="2555"/>
                        </a:lnSpc>
                      </a:pPr>
                      <a:r>
                        <a:rPr dirty="0" sz="2450">
                          <a:latin typeface="Palatino Linotype"/>
                          <a:cs typeface="Palatino Linotype"/>
                        </a:rPr>
                        <a:t>S</a:t>
                      </a:r>
                      <a:endParaRPr sz="24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2555"/>
                        </a:lnSpc>
                      </a:pPr>
                      <a:r>
                        <a:rPr dirty="0" sz="2450">
                          <a:latin typeface="Palatino Linotype"/>
                          <a:cs typeface="Palatino Linotype"/>
                        </a:rPr>
                        <a:t>7</a:t>
                      </a:r>
                      <a:endParaRPr sz="24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2555"/>
                        </a:lnSpc>
                      </a:pPr>
                      <a:r>
                        <a:rPr dirty="0" sz="2450">
                          <a:latin typeface="Palatino Linotype"/>
                          <a:cs typeface="Palatino Linotype"/>
                        </a:rPr>
                        <a:t>—4</a:t>
                      </a:r>
                      <a:endParaRPr sz="24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/>
                </a:tc>
              </a:tr>
              <a:tr h="316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74625">
                        <a:lnSpc>
                          <a:spcPts val="2340"/>
                        </a:lnSpc>
                      </a:pPr>
                      <a:r>
                        <a:rPr dirty="0" sz="2450">
                          <a:latin typeface="Palatino Linotype"/>
                          <a:cs typeface="Palatino Linotype"/>
                        </a:rPr>
                        <a:t>4</a:t>
                      </a:r>
                      <a:endParaRPr sz="24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2340"/>
                        </a:lnSpc>
                      </a:pPr>
                      <a:r>
                        <a:rPr dirty="0" sz="2450" spc="-215">
                          <a:latin typeface="Palatino Linotype"/>
                          <a:cs typeface="Palatino Linotype"/>
                        </a:rPr>
                        <a:t>—7</a:t>
                      </a:r>
                      <a:endParaRPr sz="24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2340"/>
                        </a:lnSpc>
                      </a:pPr>
                      <a:r>
                        <a:rPr dirty="0" sz="2450">
                          <a:latin typeface="Palatino Linotype"/>
                          <a:cs typeface="Palatino Linotype"/>
                        </a:rPr>
                        <a:t>6</a:t>
                      </a:r>
                      <a:endParaRPr sz="24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/>
                </a:tc>
              </a:tr>
              <a:tr h="378569">
                <a:tc>
                  <a:txBody>
                    <a:bodyPr/>
                    <a:lstStyle/>
                    <a:p>
                      <a:pPr marL="31750">
                        <a:lnSpc>
                          <a:spcPts val="2875"/>
                        </a:lnSpc>
                      </a:pPr>
                      <a:r>
                        <a:rPr dirty="0" sz="2550" spc="-85">
                          <a:latin typeface="Trebuchet MS"/>
                          <a:cs typeface="Trebuchet MS"/>
                        </a:rPr>
                        <a:t>(2) </a:t>
                      </a:r>
                      <a:r>
                        <a:rPr dirty="0" sz="2550" spc="-110">
                          <a:latin typeface="Trebuchet MS"/>
                          <a:cs typeface="Trebuchet MS"/>
                        </a:rPr>
                        <a:t>Find </a:t>
                      </a:r>
                      <a:r>
                        <a:rPr dirty="0" sz="2550" spc="-90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2550" spc="-120">
                          <a:latin typeface="Trebuchet MS"/>
                          <a:cs typeface="Trebuchet MS"/>
                        </a:rPr>
                        <a:t>inverse</a:t>
                      </a:r>
                      <a:r>
                        <a:rPr dirty="0" sz="2550" spc="-3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550" spc="-70">
                          <a:latin typeface="Trebuchet MS"/>
                          <a:cs typeface="Trebuchet MS"/>
                        </a:rPr>
                        <a:t>of</a:t>
                      </a:r>
                      <a:endParaRPr sz="255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4780">
                        <a:lnSpc>
                          <a:spcPts val="2875"/>
                        </a:lnSpc>
                      </a:pPr>
                      <a:r>
                        <a:rPr dirty="0" sz="2550" spc="-5">
                          <a:latin typeface="Trebuchet MS"/>
                          <a:cs typeface="Trebuchet MS"/>
                        </a:rPr>
                        <a:t>—2</a:t>
                      </a:r>
                      <a:endParaRPr sz="255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ts val="2875"/>
                        </a:lnSpc>
                      </a:pPr>
                      <a:r>
                        <a:rPr dirty="0" sz="2550">
                          <a:latin typeface="Trebuchet MS"/>
                          <a:cs typeface="Trebuchet MS"/>
                        </a:rPr>
                        <a:t>4</a:t>
                      </a:r>
                      <a:endParaRPr sz="255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3660">
                        <a:lnSpc>
                          <a:spcPts val="2875"/>
                        </a:lnSpc>
                      </a:pPr>
                      <a:r>
                        <a:rPr dirty="0" sz="2550">
                          <a:latin typeface="Trebuchet MS"/>
                          <a:cs typeface="Trebuchet MS"/>
                        </a:rPr>
                        <a:t>0</a:t>
                      </a:r>
                      <a:endParaRPr sz="255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</a:tr>
              <a:tr h="3866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93040">
                        <a:lnSpc>
                          <a:spcPts val="2945"/>
                        </a:lnSpc>
                      </a:pPr>
                      <a:r>
                        <a:rPr dirty="0" sz="2550">
                          <a:latin typeface="Trebuchet MS"/>
                          <a:cs typeface="Trebuchet MS"/>
                        </a:rPr>
                        <a:t>5</a:t>
                      </a:r>
                      <a:endParaRPr sz="255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ts val="2945"/>
                        </a:lnSpc>
                      </a:pPr>
                      <a:r>
                        <a:rPr dirty="0" sz="2550">
                          <a:latin typeface="Trebuchet MS"/>
                          <a:cs typeface="Trebuchet MS"/>
                        </a:rPr>
                        <a:t>7</a:t>
                      </a:r>
                      <a:endParaRPr sz="255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2945"/>
                        </a:lnSpc>
                      </a:pPr>
                      <a:r>
                        <a:rPr dirty="0" sz="2550" spc="-5">
                          <a:latin typeface="Trebuchet MS"/>
                          <a:cs typeface="Trebuchet MS"/>
                        </a:rPr>
                        <a:t>—4</a:t>
                      </a:r>
                      <a:endParaRPr sz="255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8" name="object 58"/>
          <p:cNvSpPr txBox="1"/>
          <p:nvPr/>
        </p:nvSpPr>
        <p:spPr>
          <a:xfrm>
            <a:off x="2373756" y="13252445"/>
            <a:ext cx="8845550" cy="36252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305435">
              <a:lnSpc>
                <a:spcPct val="100000"/>
              </a:lnSpc>
              <a:spcBef>
                <a:spcPts val="135"/>
              </a:spcBef>
            </a:pPr>
            <a:r>
              <a:rPr dirty="0" sz="2550" spc="65">
                <a:latin typeface="Times New Roman"/>
                <a:cs typeface="Times New Roman"/>
              </a:rPr>
              <a:t>Polar</a:t>
            </a:r>
            <a:r>
              <a:rPr dirty="0" sz="2550" spc="90">
                <a:latin typeface="Times New Roman"/>
                <a:cs typeface="Times New Roman"/>
              </a:rPr>
              <a:t> </a:t>
            </a:r>
            <a:r>
              <a:rPr dirty="0" sz="2550" spc="45">
                <a:latin typeface="Times New Roman"/>
                <a:cs typeface="Times New Roman"/>
              </a:rPr>
              <a:t>Coordinates</a:t>
            </a:r>
            <a:endParaRPr sz="2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50">
              <a:latin typeface="Times New Roman"/>
              <a:cs typeface="Times New Roman"/>
            </a:endParaRPr>
          </a:p>
          <a:p>
            <a:pPr marL="113030" marR="5080" indent="17145">
              <a:lnSpc>
                <a:spcPct val="112000"/>
              </a:lnSpc>
              <a:tabLst>
                <a:tab pos="2052320" algn="l"/>
              </a:tabLst>
            </a:pPr>
            <a:r>
              <a:rPr dirty="0" sz="2650" spc="60">
                <a:latin typeface="Times New Roman"/>
                <a:cs typeface="Times New Roman"/>
              </a:rPr>
              <a:t>In </a:t>
            </a:r>
            <a:r>
              <a:rPr dirty="0" sz="2650" spc="-20">
                <a:latin typeface="Times New Roman"/>
                <a:cs typeface="Times New Roman"/>
              </a:rPr>
              <a:t>this </a:t>
            </a:r>
            <a:r>
              <a:rPr dirty="0" sz="2650" spc="-35">
                <a:latin typeface="Times New Roman"/>
                <a:cs typeface="Times New Roman"/>
              </a:rPr>
              <a:t>section </a:t>
            </a:r>
            <a:r>
              <a:rPr dirty="0" sz="2650" spc="-110">
                <a:latin typeface="Times New Roman"/>
                <a:cs typeface="Times New Roman"/>
              </a:rPr>
              <a:t>we </a:t>
            </a:r>
            <a:r>
              <a:rPr dirty="0" sz="2650" spc="20">
                <a:latin typeface="Times New Roman"/>
                <a:cs typeface="Times New Roman"/>
              </a:rPr>
              <a:t>shall introduce </a:t>
            </a:r>
            <a:r>
              <a:rPr dirty="0" sz="2650" spc="-35">
                <a:latin typeface="Times New Roman"/>
                <a:cs typeface="Times New Roman"/>
              </a:rPr>
              <a:t>a </a:t>
            </a:r>
            <a:r>
              <a:rPr dirty="0" sz="2650" spc="-185">
                <a:latin typeface="Times New Roman"/>
                <a:cs typeface="Times New Roman"/>
              </a:rPr>
              <a:t>new' </a:t>
            </a:r>
            <a:r>
              <a:rPr dirty="0" sz="2650" spc="-55">
                <a:latin typeface="Times New Roman"/>
                <a:cs typeface="Times New Roman"/>
              </a:rPr>
              <a:t>kind </a:t>
            </a:r>
            <a:r>
              <a:rPr dirty="0" sz="2650" spc="-100">
                <a:latin typeface="Times New Roman"/>
                <a:cs typeface="Times New Roman"/>
              </a:rPr>
              <a:t>of </a:t>
            </a:r>
            <a:r>
              <a:rPr dirty="0" sz="2650" spc="45">
                <a:latin typeface="Times New Roman"/>
                <a:cs typeface="Times New Roman"/>
              </a:rPr>
              <a:t>coordinate  </a:t>
            </a:r>
            <a:r>
              <a:rPr dirty="0" sz="2650" spc="-25">
                <a:latin typeface="Times New Roman"/>
                <a:cs typeface="Times New Roman"/>
              </a:rPr>
              <a:t>system</a:t>
            </a:r>
            <a:r>
              <a:rPr dirty="0" sz="2650" spc="170">
                <a:latin typeface="Times New Roman"/>
                <a:cs typeface="Times New Roman"/>
              </a:rPr>
              <a:t> </a:t>
            </a:r>
            <a:r>
              <a:rPr dirty="0" sz="2650" spc="-35">
                <a:latin typeface="Times New Roman"/>
                <a:cs typeface="Times New Roman"/>
              </a:rPr>
              <a:t>called	</a:t>
            </a:r>
            <a:r>
              <a:rPr dirty="0" sz="2650" spc="25">
                <a:latin typeface="Times New Roman"/>
                <a:cs typeface="Times New Roman"/>
              </a:rPr>
              <a:t>polar </a:t>
            </a:r>
            <a:r>
              <a:rPr dirty="0" sz="2650" spc="10">
                <a:latin typeface="Times New Roman"/>
                <a:cs typeface="Times New Roman"/>
              </a:rPr>
              <a:t>coordinates </a:t>
            </a:r>
            <a:r>
              <a:rPr dirty="0" sz="2650" spc="30">
                <a:latin typeface="Times New Roman"/>
                <a:cs typeface="Times New Roman"/>
              </a:rPr>
              <a:t>that </a:t>
            </a:r>
            <a:r>
              <a:rPr dirty="0" sz="2650" spc="-75">
                <a:latin typeface="Times New Roman"/>
                <a:cs typeface="Times New Roman"/>
              </a:rPr>
              <a:t>will </a:t>
            </a:r>
            <a:r>
              <a:rPr dirty="0" sz="2650" spc="-60">
                <a:latin typeface="Times New Roman"/>
                <a:cs typeface="Times New Roman"/>
              </a:rPr>
              <a:t>be </a:t>
            </a:r>
            <a:r>
              <a:rPr dirty="0" sz="2650" spc="20">
                <a:latin typeface="Times New Roman"/>
                <a:cs typeface="Times New Roman"/>
              </a:rPr>
              <a:t>easier </a:t>
            </a:r>
            <a:r>
              <a:rPr dirty="0" sz="2650" spc="10">
                <a:latin typeface="Times New Roman"/>
                <a:cs typeface="Times New Roman"/>
              </a:rPr>
              <a:t>to </a:t>
            </a:r>
            <a:r>
              <a:rPr dirty="0" sz="2650" spc="55">
                <a:latin typeface="Times New Roman"/>
                <a:cs typeface="Times New Roman"/>
              </a:rPr>
              <a:t>work </a:t>
            </a:r>
            <a:r>
              <a:rPr dirty="0" sz="2650">
                <a:latin typeface="Times New Roman"/>
                <a:cs typeface="Times New Roman"/>
              </a:rPr>
              <a:t>with  </a:t>
            </a:r>
            <a:r>
              <a:rPr dirty="0" sz="2550" spc="-40">
                <a:latin typeface="Times New Roman"/>
                <a:cs typeface="Times New Roman"/>
              </a:rPr>
              <a:t>in </a:t>
            </a:r>
            <a:r>
              <a:rPr dirty="0" sz="2550" spc="45">
                <a:latin typeface="Times New Roman"/>
                <a:cs typeface="Times New Roman"/>
              </a:rPr>
              <a:t>many</a:t>
            </a:r>
            <a:r>
              <a:rPr dirty="0" sz="2550" spc="10">
                <a:latin typeface="Times New Roman"/>
                <a:cs typeface="Times New Roman"/>
              </a:rPr>
              <a:t> </a:t>
            </a:r>
            <a:r>
              <a:rPr dirty="0" sz="2550" spc="40">
                <a:latin typeface="Times New Roman"/>
                <a:cs typeface="Times New Roman"/>
              </a:rPr>
              <a:t>problems</a:t>
            </a:r>
            <a:endParaRPr sz="2550">
              <a:latin typeface="Times New Roman"/>
              <a:cs typeface="Times New Roman"/>
            </a:endParaRPr>
          </a:p>
          <a:p>
            <a:pPr marL="30480" marR="5274945" indent="-4445">
              <a:lnSpc>
                <a:spcPts val="3800"/>
              </a:lnSpc>
              <a:spcBef>
                <a:spcPts val="35"/>
              </a:spcBef>
              <a:tabLst>
                <a:tab pos="640715" algn="l"/>
                <a:tab pos="1715135" algn="l"/>
                <a:tab pos="3113405" algn="l"/>
              </a:tabLst>
            </a:pPr>
            <a:r>
              <a:rPr dirty="0" sz="2650" spc="70">
                <a:latin typeface="Times New Roman"/>
                <a:cs typeface="Times New Roman"/>
              </a:rPr>
              <a:t>th</a:t>
            </a:r>
            <a:r>
              <a:rPr dirty="0" sz="2650" spc="85">
                <a:latin typeface="Times New Roman"/>
                <a:cs typeface="Times New Roman"/>
              </a:rPr>
              <a:t>e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spc="-10">
                <a:latin typeface="Times New Roman"/>
                <a:cs typeface="Times New Roman"/>
              </a:rPr>
              <a:t>point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spc="-10">
                <a:latin typeface="Times New Roman"/>
                <a:cs typeface="Times New Roman"/>
              </a:rPr>
              <a:t>p</a:t>
            </a:r>
            <a:r>
              <a:rPr dirty="0" sz="2650" spc="190">
                <a:latin typeface="Times New Roman"/>
                <a:cs typeface="Times New Roman"/>
              </a:rPr>
              <a:t> </a:t>
            </a:r>
            <a:r>
              <a:rPr dirty="0" sz="2650" spc="-10">
                <a:latin typeface="Times New Roman"/>
                <a:cs typeface="Times New Roman"/>
              </a:rPr>
              <a:t>(</a:t>
            </a:r>
            <a:r>
              <a:rPr dirty="0" sz="2650" spc="55">
                <a:latin typeface="Times New Roman"/>
                <a:cs typeface="Times New Roman"/>
              </a:rPr>
              <a:t> </a:t>
            </a:r>
            <a:r>
              <a:rPr dirty="0" sz="2650" spc="-10">
                <a:latin typeface="Times New Roman"/>
                <a:cs typeface="Times New Roman"/>
              </a:rPr>
              <a:t>r</a:t>
            </a:r>
            <a:r>
              <a:rPr dirty="0" sz="2650" spc="265">
                <a:latin typeface="Times New Roman"/>
                <a:cs typeface="Times New Roman"/>
              </a:rPr>
              <a:t> </a:t>
            </a:r>
            <a:r>
              <a:rPr dirty="0" sz="2650" spc="-65">
                <a:latin typeface="Times New Roman"/>
                <a:cs typeface="Times New Roman"/>
              </a:rPr>
              <a:t>,</a:t>
            </a:r>
            <a:r>
              <a:rPr dirty="0" sz="2650" spc="-215">
                <a:latin typeface="Times New Roman"/>
                <a:cs typeface="Times New Roman"/>
              </a:rPr>
              <a:t> </a:t>
            </a:r>
            <a:r>
              <a:rPr dirty="0" sz="2650" spc="-535">
                <a:latin typeface="Times New Roman"/>
                <a:cs typeface="Times New Roman"/>
              </a:rPr>
              <a:t>&amp;</a:t>
            </a:r>
            <a:r>
              <a:rPr dirty="0" sz="2650">
                <a:latin typeface="Times New Roman"/>
                <a:cs typeface="Times New Roman"/>
              </a:rPr>
              <a:t> </a:t>
            </a:r>
            <a:r>
              <a:rPr dirty="0" sz="2650" spc="75">
                <a:latin typeface="Times New Roman"/>
                <a:cs typeface="Times New Roman"/>
              </a:rPr>
              <a:t>)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spc="-45">
                <a:latin typeface="Times New Roman"/>
                <a:cs typeface="Times New Roman"/>
              </a:rPr>
              <a:t>can  </a:t>
            </a:r>
            <a:r>
              <a:rPr dirty="0" sz="2650" spc="15">
                <a:latin typeface="Times New Roman"/>
                <a:cs typeface="Times New Roman"/>
              </a:rPr>
              <a:t>be </a:t>
            </a:r>
            <a:r>
              <a:rPr dirty="0" sz="2650" spc="35">
                <a:latin typeface="Times New Roman"/>
                <a:cs typeface="Times New Roman"/>
              </a:rPr>
              <a:t>represent</a:t>
            </a:r>
            <a:r>
              <a:rPr dirty="0" sz="2650" spc="165">
                <a:latin typeface="Times New Roman"/>
                <a:cs typeface="Times New Roman"/>
              </a:rPr>
              <a:t> </a:t>
            </a:r>
            <a:r>
              <a:rPr dirty="0" sz="2650" spc="-160">
                <a:latin typeface="Times New Roman"/>
                <a:cs typeface="Times New Roman"/>
              </a:rPr>
              <a:t>in</a:t>
            </a: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550" spc="-114">
                <a:latin typeface="Palatino Linotype"/>
                <a:cs typeface="Palatino Linotype"/>
              </a:rPr>
              <a:t>Polar </a:t>
            </a:r>
            <a:r>
              <a:rPr dirty="0" sz="2550" spc="-50">
                <a:latin typeface="Palatino Linotype"/>
                <a:cs typeface="Palatino Linotype"/>
              </a:rPr>
              <a:t>coo </a:t>
            </a:r>
            <a:r>
              <a:rPr dirty="0" sz="2550" spc="-25">
                <a:latin typeface="Palatino Linotype"/>
                <a:cs typeface="Palatino Linotype"/>
              </a:rPr>
              <a:t>. </a:t>
            </a:r>
            <a:r>
              <a:rPr dirty="0" sz="2550" spc="-80">
                <a:latin typeface="Palatino Linotype"/>
                <a:cs typeface="Palatino Linotype"/>
              </a:rPr>
              <a:t>as</a:t>
            </a:r>
            <a:r>
              <a:rPr dirty="0" sz="2550" spc="240">
                <a:latin typeface="Palatino Linotype"/>
                <a:cs typeface="Palatino Linotype"/>
              </a:rPr>
              <a:t> </a:t>
            </a:r>
            <a:r>
              <a:rPr dirty="0" sz="2550" spc="-45">
                <a:latin typeface="Palatino Linotype"/>
                <a:cs typeface="Palatino Linotype"/>
              </a:rPr>
              <a:t>:</a:t>
            </a:r>
            <a:endParaRPr sz="2550">
              <a:latin typeface="Palatino Linotype"/>
              <a:cs typeface="Palatino Linotype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563709" y="3947014"/>
            <a:ext cx="354330" cy="4203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50" spc="-114">
                <a:solidFill>
                  <a:srgbClr val="131313"/>
                </a:solidFill>
                <a:latin typeface="Consolas"/>
                <a:cs typeface="Consolas"/>
              </a:rPr>
              <a:t>16</a:t>
            </a:r>
            <a:endParaRPr sz="2550">
              <a:latin typeface="Consolas"/>
              <a:cs typeface="Consola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557366" y="2508405"/>
            <a:ext cx="1506220" cy="821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35"/>
              </a:spcBef>
              <a:tabLst>
                <a:tab pos="494030" algn="l"/>
                <a:tab pos="1310005" algn="l"/>
              </a:tabLst>
            </a:pPr>
            <a:r>
              <a:rPr dirty="0" sz="2550" spc="-125">
                <a:solidFill>
                  <a:srgbClr val="3F3F3F"/>
                </a:solidFill>
                <a:latin typeface="Consolas"/>
                <a:cs typeface="Consolas"/>
              </a:rPr>
              <a:t>1</a:t>
            </a:r>
            <a:r>
              <a:rPr dirty="0" sz="2550" spc="-125">
                <a:solidFill>
                  <a:srgbClr val="3F3F3F"/>
                </a:solidFill>
                <a:latin typeface="Consolas"/>
                <a:cs typeface="Consolas"/>
              </a:rPr>
              <a:t>	</a:t>
            </a:r>
            <a:r>
              <a:rPr dirty="0" sz="2550" spc="-130">
                <a:solidFill>
                  <a:srgbClr val="262626"/>
                </a:solidFill>
                <a:latin typeface="Consolas"/>
                <a:cs typeface="Consolas"/>
              </a:rPr>
              <a:t>-</a:t>
            </a:r>
            <a:r>
              <a:rPr dirty="0" sz="2550" spc="-125">
                <a:solidFill>
                  <a:srgbClr val="262626"/>
                </a:solidFill>
                <a:latin typeface="Consolas"/>
                <a:cs typeface="Consolas"/>
              </a:rPr>
              <a:t>1</a:t>
            </a:r>
            <a:r>
              <a:rPr dirty="0" sz="2550">
                <a:solidFill>
                  <a:srgbClr val="262626"/>
                </a:solidFill>
                <a:latin typeface="Consolas"/>
                <a:cs typeface="Consolas"/>
              </a:rPr>
              <a:t>	</a:t>
            </a:r>
            <a:r>
              <a:rPr dirty="0" sz="2550" spc="35">
                <a:solidFill>
                  <a:srgbClr val="262626"/>
                </a:solidFill>
                <a:latin typeface="Consolas"/>
                <a:cs typeface="Consolas"/>
              </a:rPr>
              <a:t>7</a:t>
            </a:r>
            <a:endParaRPr sz="25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36270" algn="l"/>
                <a:tab pos="1292225" algn="l"/>
              </a:tabLst>
            </a:pPr>
            <a:r>
              <a:rPr dirty="0" sz="2550" spc="-125">
                <a:solidFill>
                  <a:srgbClr val="343434"/>
                </a:solidFill>
                <a:latin typeface="Consolas"/>
                <a:cs typeface="Consolas"/>
              </a:rPr>
              <a:t>2	</a:t>
            </a:r>
            <a:r>
              <a:rPr dirty="0" sz="2550" spc="-150">
                <a:solidFill>
                  <a:srgbClr val="545454"/>
                </a:solidFill>
                <a:latin typeface="Consolas"/>
                <a:cs typeface="Consolas"/>
              </a:rPr>
              <a:t>7	</a:t>
            </a:r>
            <a:r>
              <a:rPr dirty="0" sz="2550" spc="35">
                <a:solidFill>
                  <a:srgbClr val="0E0E0E"/>
                </a:solidFill>
                <a:latin typeface="Consolas"/>
                <a:cs typeface="Consolas"/>
              </a:rPr>
              <a:t>R</a:t>
            </a:r>
            <a:endParaRPr sz="2550">
              <a:latin typeface="Consolas"/>
              <a:cs typeface="Consola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245682" y="3291446"/>
            <a:ext cx="3728720" cy="12579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33985">
              <a:lnSpc>
                <a:spcPct val="100000"/>
              </a:lnSpc>
              <a:spcBef>
                <a:spcPts val="135"/>
              </a:spcBef>
              <a:tabLst>
                <a:tab pos="1435735" algn="l"/>
              </a:tabLst>
            </a:pPr>
            <a:r>
              <a:rPr dirty="0" sz="2550" spc="135">
                <a:latin typeface="Palatino Linotype"/>
                <a:cs typeface="Palatino Linotype"/>
              </a:rPr>
              <a:t>(6)(1)</a:t>
            </a:r>
            <a:r>
              <a:rPr dirty="0" sz="2550" spc="170">
                <a:latin typeface="Palatino Linotype"/>
                <a:cs typeface="Palatino Linotype"/>
              </a:rPr>
              <a:t> +	</a:t>
            </a:r>
            <a:r>
              <a:rPr dirty="0" sz="2550" spc="75">
                <a:latin typeface="Palatino Linotype"/>
                <a:cs typeface="Palatino Linotype"/>
              </a:rPr>
              <a:t>(fi)(7)</a:t>
            </a:r>
            <a:r>
              <a:rPr dirty="0" sz="2550" spc="180">
                <a:latin typeface="Palatino Linotype"/>
                <a:cs typeface="Palatino Linotype"/>
              </a:rPr>
              <a:t> </a:t>
            </a:r>
            <a:r>
              <a:rPr dirty="0" sz="2550" spc="-60">
                <a:latin typeface="Palatino Linotype"/>
                <a:cs typeface="Palatino Linotype"/>
              </a:rPr>
              <a:t>4-(—2)(g)</a:t>
            </a:r>
            <a:endParaRPr sz="25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  <a:tabLst>
                <a:tab pos="1212850" algn="l"/>
              </a:tabLst>
            </a:pPr>
            <a:r>
              <a:rPr dirty="0" sz="2550" spc="-35">
                <a:latin typeface="Times New Roman"/>
                <a:cs typeface="Times New Roman"/>
              </a:rPr>
              <a:t>(—S)(1)	</a:t>
            </a:r>
            <a:r>
              <a:rPr dirty="0" sz="2550" spc="140">
                <a:latin typeface="Times New Roman"/>
                <a:cs typeface="Times New Roman"/>
              </a:rPr>
              <a:t>+(2)(7)</a:t>
            </a:r>
            <a:r>
              <a:rPr dirty="0" sz="2550" spc="220">
                <a:latin typeface="Times New Roman"/>
                <a:cs typeface="Times New Roman"/>
              </a:rPr>
              <a:t> </a:t>
            </a:r>
            <a:r>
              <a:rPr dirty="0" sz="2550" spc="55">
                <a:latin typeface="Times New Roman"/>
                <a:cs typeface="Times New Roman"/>
              </a:rPr>
              <a:t>+(—1)(8)</a:t>
            </a:r>
            <a:endParaRPr sz="2550">
              <a:latin typeface="Times New Roman"/>
              <a:cs typeface="Times New Roman"/>
            </a:endParaRPr>
          </a:p>
          <a:p>
            <a:pPr marL="130810">
              <a:lnSpc>
                <a:spcPct val="100000"/>
              </a:lnSpc>
              <a:spcBef>
                <a:spcPts val="309"/>
              </a:spcBef>
              <a:tabLst>
                <a:tab pos="688975" algn="l"/>
                <a:tab pos="1442085" algn="l"/>
                <a:tab pos="2743835" algn="l"/>
              </a:tabLst>
            </a:pPr>
            <a:r>
              <a:rPr dirty="0" sz="2550" spc="65">
                <a:latin typeface="Times New Roman"/>
                <a:cs typeface="Times New Roman"/>
              </a:rPr>
              <a:t>(3)	</a:t>
            </a:r>
            <a:r>
              <a:rPr dirty="0" sz="2550" spc="110">
                <a:latin typeface="Times New Roman"/>
                <a:cs typeface="Times New Roman"/>
              </a:rPr>
              <a:t>1)</a:t>
            </a:r>
            <a:r>
              <a:rPr dirty="0" sz="2550" spc="130">
                <a:latin typeface="Times New Roman"/>
                <a:cs typeface="Times New Roman"/>
              </a:rPr>
              <a:t> </a:t>
            </a:r>
            <a:r>
              <a:rPr dirty="0" sz="2550" spc="135">
                <a:latin typeface="Times New Roman"/>
                <a:cs typeface="Times New Roman"/>
              </a:rPr>
              <a:t>+	</a:t>
            </a:r>
            <a:r>
              <a:rPr dirty="0" sz="2550" spc="114">
                <a:latin typeface="Times New Roman"/>
                <a:cs typeface="Times New Roman"/>
              </a:rPr>
              <a:t>(2)(7)</a:t>
            </a:r>
            <a:r>
              <a:rPr dirty="0" sz="2550" spc="240">
                <a:latin typeface="Times New Roman"/>
                <a:cs typeface="Times New Roman"/>
              </a:rPr>
              <a:t> </a:t>
            </a:r>
            <a:r>
              <a:rPr dirty="0" sz="2550" spc="65">
                <a:solidFill>
                  <a:srgbClr val="161616"/>
                </a:solidFill>
                <a:latin typeface="Times New Roman"/>
                <a:cs typeface="Times New Roman"/>
              </a:rPr>
              <a:t>+	</a:t>
            </a:r>
            <a:r>
              <a:rPr dirty="0" sz="2550" spc="125">
                <a:latin typeface="Times New Roman"/>
                <a:cs typeface="Times New Roman"/>
              </a:rPr>
              <a:t>(7)(g)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206404" y="3291446"/>
            <a:ext cx="1360170" cy="12579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488315">
              <a:lnSpc>
                <a:spcPct val="100000"/>
              </a:lnSpc>
              <a:spcBef>
                <a:spcPts val="135"/>
              </a:spcBef>
            </a:pPr>
            <a:r>
              <a:rPr dirty="0" sz="2550" spc="160">
                <a:solidFill>
                  <a:srgbClr val="050505"/>
                </a:solidFill>
                <a:latin typeface="Palatino Linotype"/>
                <a:cs typeface="Palatino Linotype"/>
              </a:rPr>
              <a:t>18/16</a:t>
            </a:r>
            <a:endParaRPr sz="2550">
              <a:latin typeface="Palatino Linotype"/>
              <a:cs typeface="Palatino Linotype"/>
            </a:endParaRPr>
          </a:p>
          <a:p>
            <a:pPr marL="478155" marR="5080" indent="-466090">
              <a:lnSpc>
                <a:spcPts val="3370"/>
              </a:lnSpc>
              <a:spcBef>
                <a:spcPts val="25"/>
              </a:spcBef>
              <a:tabLst>
                <a:tab pos="552450" algn="l"/>
              </a:tabLst>
            </a:pPr>
            <a:r>
              <a:rPr dirty="0" sz="2550" spc="35">
                <a:solidFill>
                  <a:srgbClr val="696969"/>
                </a:solidFill>
                <a:latin typeface="Times New Roman"/>
                <a:cs typeface="Times New Roman"/>
              </a:rPr>
              <a:t>-		</a:t>
            </a:r>
            <a:r>
              <a:rPr dirty="0" sz="2550" spc="120">
                <a:latin typeface="Times New Roman"/>
                <a:cs typeface="Times New Roman"/>
              </a:rPr>
              <a:t>1/1G  </a:t>
            </a:r>
            <a:r>
              <a:rPr dirty="0" sz="2550" spc="204">
                <a:latin typeface="Times New Roman"/>
                <a:cs typeface="Times New Roman"/>
              </a:rPr>
              <a:t>73/16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168420" y="6168663"/>
            <a:ext cx="2371090" cy="4203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188210" algn="l"/>
              </a:tabLst>
            </a:pPr>
            <a:r>
              <a:rPr dirty="0" sz="2550" i="1">
                <a:solidFill>
                  <a:srgbClr val="111111"/>
                </a:solidFill>
                <a:latin typeface="Cambria"/>
                <a:cs typeface="Cambria"/>
              </a:rPr>
              <a:t>a</a:t>
            </a:r>
            <a:r>
              <a:rPr dirty="0" sz="2550" spc="5" i="1">
                <a:solidFill>
                  <a:srgbClr val="111111"/>
                </a:solidFill>
                <a:latin typeface="Cambria"/>
                <a:cs typeface="Cambria"/>
              </a:rPr>
              <a:t>d</a:t>
            </a:r>
            <a:r>
              <a:rPr dirty="0" sz="2550" spc="260" i="1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dirty="0" sz="2550" spc="-894" i="1">
                <a:latin typeface="Cambria"/>
                <a:cs typeface="Cambria"/>
              </a:rPr>
              <a:t>—</a:t>
            </a:r>
            <a:r>
              <a:rPr dirty="0" sz="2550" i="1">
                <a:latin typeface="Cambria"/>
                <a:cs typeface="Cambria"/>
              </a:rPr>
              <a:t> </a:t>
            </a:r>
            <a:r>
              <a:rPr dirty="0" sz="2550" spc="-260" i="1">
                <a:latin typeface="Cambria"/>
                <a:cs typeface="Cambria"/>
              </a:rPr>
              <a:t> </a:t>
            </a:r>
            <a:r>
              <a:rPr dirty="0" sz="2550" spc="-70" i="1">
                <a:latin typeface="Cambria"/>
                <a:cs typeface="Cambria"/>
              </a:rPr>
              <a:t>b</a:t>
            </a:r>
            <a:r>
              <a:rPr dirty="0" sz="2550" spc="-55" i="1">
                <a:latin typeface="Cambria"/>
                <a:cs typeface="Cambria"/>
              </a:rPr>
              <a:t>e</a:t>
            </a:r>
            <a:r>
              <a:rPr dirty="0" sz="2550" spc="130" i="1">
                <a:latin typeface="Cambria"/>
                <a:cs typeface="Cambria"/>
              </a:rPr>
              <a:t> </a:t>
            </a:r>
            <a:r>
              <a:rPr dirty="0" sz="2550" spc="-250" i="1">
                <a:latin typeface="Cambria"/>
                <a:cs typeface="Cambria"/>
              </a:rPr>
              <a:t>!—</a:t>
            </a:r>
            <a:r>
              <a:rPr dirty="0" sz="2550" spc="-165" i="1">
                <a:latin typeface="Cambria"/>
                <a:cs typeface="Cambria"/>
              </a:rPr>
              <a:t>c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spc="-10" i="1">
                <a:solidFill>
                  <a:srgbClr val="2F2F2F"/>
                </a:solidFill>
                <a:latin typeface="Cambria"/>
                <a:cs typeface="Cambria"/>
              </a:rPr>
              <a:t>a</a:t>
            </a:r>
            <a:endParaRPr sz="25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734" y="946804"/>
            <a:ext cx="12812824" cy="18245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45220" y="1539662"/>
            <a:ext cx="3990734" cy="238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55760" y="2459510"/>
            <a:ext cx="481330" cy="4089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500" spc="80">
                <a:solidFill>
                  <a:srgbClr val="080808"/>
                </a:solidFill>
                <a:latin typeface="Arial"/>
                <a:cs typeface="Arial"/>
              </a:rPr>
              <a:t>ex/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4239" y="5853945"/>
            <a:ext cx="993140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-300">
                <a:latin typeface="Courier New"/>
                <a:cs typeface="Courier New"/>
              </a:rPr>
              <a:t>note(</a:t>
            </a:r>
            <a:r>
              <a:rPr dirty="0" sz="2600" spc="-295">
                <a:latin typeface="Courier New"/>
                <a:cs typeface="Courier New"/>
              </a:rPr>
              <a:t>l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81851" y="6800749"/>
            <a:ext cx="519430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-135">
                <a:latin typeface="Arial"/>
                <a:cs typeface="Arial"/>
              </a:rPr>
              <a:t>ex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 spc="-70">
                <a:solidFill>
                  <a:srgbClr val="131313"/>
                </a:solidFill>
                <a:latin typeface="Arial"/>
                <a:cs typeface="Arial"/>
              </a:rPr>
              <a:t>/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56538" y="9031833"/>
            <a:ext cx="10902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20">
                <a:latin typeface="Palatino Linotype"/>
                <a:cs typeface="Palatino Linotype"/>
              </a:rPr>
              <a:t>note</a:t>
            </a:r>
            <a:r>
              <a:rPr dirty="0" sz="2950" spc="-170">
                <a:latin typeface="Palatino Linotype"/>
                <a:cs typeface="Palatino Linotype"/>
              </a:rPr>
              <a:t> </a:t>
            </a:r>
            <a:r>
              <a:rPr dirty="0" sz="2950" spc="-185">
                <a:latin typeface="Palatino Linotype"/>
                <a:cs typeface="Palatino Linotype"/>
              </a:rPr>
              <a:t>{2)</a:t>
            </a:r>
            <a:endParaRPr sz="29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89372" y="10005921"/>
            <a:ext cx="60325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170">
                <a:latin typeface="Courier New"/>
                <a:cs typeface="Courier New"/>
              </a:rPr>
              <a:t>ex/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50935" y="5853945"/>
            <a:ext cx="6846570" cy="13696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-295">
                <a:latin typeface="Courier New"/>
                <a:cs typeface="Courier New"/>
              </a:rPr>
              <a:t>(r, </a:t>
            </a:r>
            <a:r>
              <a:rPr dirty="0" sz="2600" spc="125">
                <a:latin typeface="Courier New"/>
                <a:cs typeface="Courier New"/>
              </a:rPr>
              <a:t>6-Fzi860’)-(r,d-n</a:t>
            </a:r>
            <a:r>
              <a:rPr dirty="0" sz="2600" spc="-1360">
                <a:latin typeface="Courier New"/>
                <a:cs typeface="Courier New"/>
              </a:rPr>
              <a:t> </a:t>
            </a:r>
            <a:r>
              <a:rPr dirty="0" sz="2600" spc="270">
                <a:latin typeface="Courier New"/>
                <a:cs typeface="Courier New"/>
              </a:rPr>
              <a:t>330)</a:t>
            </a:r>
            <a:r>
              <a:rPr dirty="0" sz="2600" spc="270" i="1">
                <a:latin typeface="Courier New"/>
                <a:cs typeface="Courier New"/>
              </a:rPr>
              <a:t>=(r,0)</a:t>
            </a:r>
            <a:endParaRPr sz="26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00">
              <a:latin typeface="Times New Roman"/>
              <a:cs typeface="Times New Roman"/>
            </a:endParaRPr>
          </a:p>
          <a:p>
            <a:pPr marL="276860">
              <a:lnSpc>
                <a:spcPct val="100000"/>
              </a:lnSpc>
              <a:tabLst>
                <a:tab pos="1910714" algn="l"/>
                <a:tab pos="2240915" algn="l"/>
                <a:tab pos="4126229" algn="l"/>
                <a:tab pos="4598670" algn="l"/>
              </a:tabLst>
            </a:pPr>
            <a:r>
              <a:rPr dirty="0" sz="2550" spc="-85">
                <a:solidFill>
                  <a:srgbClr val="080808"/>
                </a:solidFill>
                <a:latin typeface="Palatino Linotype"/>
                <a:cs typeface="Palatino Linotype"/>
              </a:rPr>
              <a:t>(  </a:t>
            </a:r>
            <a:r>
              <a:rPr dirty="0" sz="2550" spc="70">
                <a:latin typeface="Palatino Linotype"/>
                <a:cs typeface="Palatino Linotype"/>
              </a:rPr>
              <a:t>1 </a:t>
            </a:r>
            <a:r>
              <a:rPr dirty="0" sz="2550" spc="-215">
                <a:latin typeface="Palatino Linotype"/>
                <a:cs typeface="Palatino Linotype"/>
              </a:rPr>
              <a:t>,</a:t>
            </a:r>
            <a:r>
              <a:rPr dirty="0" sz="2550" spc="-495">
                <a:latin typeface="Palatino Linotype"/>
                <a:cs typeface="Palatino Linotype"/>
              </a:rPr>
              <a:t> </a:t>
            </a:r>
            <a:r>
              <a:rPr dirty="0" sz="2550" spc="-40">
                <a:latin typeface="Palatino Linotype"/>
                <a:cs typeface="Palatino Linotype"/>
              </a:rPr>
              <a:t>—4S‘</a:t>
            </a:r>
            <a:r>
              <a:rPr dirty="0" sz="2550" spc="10">
                <a:latin typeface="Palatino Linotype"/>
                <a:cs typeface="Palatino Linotype"/>
              </a:rPr>
              <a:t> </a:t>
            </a:r>
            <a:r>
              <a:rPr dirty="0" sz="2550" spc="-25">
                <a:latin typeface="Palatino Linotype"/>
                <a:cs typeface="Palatino Linotype"/>
              </a:rPr>
              <a:t>)	</a:t>
            </a:r>
            <a:r>
              <a:rPr dirty="0" sz="2550" spc="-35">
                <a:latin typeface="Palatino Linotype"/>
                <a:cs typeface="Palatino Linotype"/>
              </a:rPr>
              <a:t>=	</a:t>
            </a:r>
            <a:r>
              <a:rPr dirty="0" sz="2550" spc="-25">
                <a:latin typeface="Palatino Linotype"/>
                <a:cs typeface="Palatino Linotype"/>
              </a:rPr>
              <a:t>(  </a:t>
            </a:r>
            <a:r>
              <a:rPr dirty="0" sz="2550" spc="-35">
                <a:latin typeface="Palatino Linotype"/>
                <a:cs typeface="Palatino Linotype"/>
              </a:rPr>
              <a:t>1 </a:t>
            </a:r>
            <a:r>
              <a:rPr dirty="0" sz="2550" spc="-215">
                <a:latin typeface="Palatino Linotype"/>
                <a:cs typeface="Palatino Linotype"/>
              </a:rPr>
              <a:t>, </a:t>
            </a:r>
            <a:r>
              <a:rPr dirty="0" sz="2550" spc="140">
                <a:latin typeface="Palatino Linotype"/>
                <a:cs typeface="Palatino Linotype"/>
              </a:rPr>
              <a:t>315‘</a:t>
            </a:r>
            <a:r>
              <a:rPr dirty="0" sz="2550" spc="-254">
                <a:latin typeface="Palatino Linotype"/>
                <a:cs typeface="Palatino Linotype"/>
              </a:rPr>
              <a:t> </a:t>
            </a:r>
            <a:r>
              <a:rPr dirty="0" sz="2550" spc="105">
                <a:latin typeface="Palatino Linotype"/>
                <a:cs typeface="Palatino Linotype"/>
              </a:rPr>
              <a:t>)</a:t>
            </a:r>
            <a:r>
              <a:rPr dirty="0" sz="2550" spc="345">
                <a:latin typeface="Palatino Linotype"/>
                <a:cs typeface="Palatino Linotype"/>
              </a:rPr>
              <a:t> </a:t>
            </a:r>
            <a:r>
              <a:rPr dirty="0" sz="2550" spc="160">
                <a:solidFill>
                  <a:srgbClr val="0F0F0F"/>
                </a:solidFill>
                <a:latin typeface="Palatino Linotype"/>
                <a:cs typeface="Palatino Linotype"/>
              </a:rPr>
              <a:t>=	</a:t>
            </a:r>
            <a:r>
              <a:rPr dirty="0" sz="2550" spc="105">
                <a:solidFill>
                  <a:srgbClr val="0A0A0A"/>
                </a:solidFill>
                <a:latin typeface="Palatino Linotype"/>
                <a:cs typeface="Palatino Linotype"/>
              </a:rPr>
              <a:t>(</a:t>
            </a:r>
            <a:r>
              <a:rPr dirty="0" sz="2550" spc="70">
                <a:solidFill>
                  <a:srgbClr val="0A0A0A"/>
                </a:solidFill>
                <a:latin typeface="Palatino Linotype"/>
                <a:cs typeface="Palatino Linotype"/>
              </a:rPr>
              <a:t> </a:t>
            </a:r>
            <a:r>
              <a:rPr dirty="0" sz="2550" spc="-225">
                <a:latin typeface="Palatino Linotype"/>
                <a:cs typeface="Palatino Linotype"/>
              </a:rPr>
              <a:t>1	</a:t>
            </a:r>
            <a:r>
              <a:rPr dirty="0" sz="2550" spc="-215">
                <a:latin typeface="Palatino Linotype"/>
                <a:cs typeface="Palatino Linotype"/>
              </a:rPr>
              <a:t>,</a:t>
            </a:r>
            <a:r>
              <a:rPr dirty="0" sz="2550" spc="-30">
                <a:latin typeface="Palatino Linotype"/>
                <a:cs typeface="Palatino Linotype"/>
              </a:rPr>
              <a:t> </a:t>
            </a:r>
            <a:r>
              <a:rPr dirty="0" sz="2550" spc="-15">
                <a:latin typeface="Palatino Linotype"/>
                <a:cs typeface="Palatino Linotype"/>
              </a:rPr>
              <a:t>fi75")</a:t>
            </a:r>
            <a:endParaRPr sz="255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35527" y="9031833"/>
            <a:ext cx="3737610" cy="1427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160">
                <a:latin typeface="Palatino Linotype"/>
                <a:cs typeface="Palatino Linotype"/>
              </a:rPr>
              <a:t>( </a:t>
            </a:r>
            <a:r>
              <a:rPr dirty="0" sz="2950" spc="-270">
                <a:latin typeface="Palatino Linotype"/>
                <a:cs typeface="Palatino Linotype"/>
              </a:rPr>
              <a:t>—r </a:t>
            </a:r>
            <a:r>
              <a:rPr dirty="0" sz="2950" spc="-320">
                <a:latin typeface="Palatino Linotype"/>
                <a:cs typeface="Palatino Linotype"/>
              </a:rPr>
              <a:t>, </a:t>
            </a:r>
            <a:r>
              <a:rPr dirty="0" sz="2950" spc="85">
                <a:latin typeface="Palatino Linotype"/>
                <a:cs typeface="Palatino Linotype"/>
              </a:rPr>
              <a:t>a </a:t>
            </a:r>
            <a:r>
              <a:rPr dirty="0" sz="2950" spc="65">
                <a:latin typeface="Palatino Linotype"/>
                <a:cs typeface="Palatino Linotype"/>
              </a:rPr>
              <a:t>) </a:t>
            </a:r>
            <a:r>
              <a:rPr dirty="0" sz="2950" spc="100">
                <a:latin typeface="Palatino Linotype"/>
                <a:cs typeface="Palatino Linotype"/>
              </a:rPr>
              <a:t>= </a:t>
            </a:r>
            <a:r>
              <a:rPr dirty="0" sz="2950" spc="65">
                <a:latin typeface="Palatino Linotype"/>
                <a:cs typeface="Palatino Linotype"/>
              </a:rPr>
              <a:t>( </a:t>
            </a:r>
            <a:r>
              <a:rPr dirty="0" sz="2950" spc="100">
                <a:latin typeface="Palatino Linotype"/>
                <a:cs typeface="Palatino Linotype"/>
              </a:rPr>
              <a:t>» </a:t>
            </a:r>
            <a:r>
              <a:rPr dirty="0" sz="2950" spc="-229">
                <a:latin typeface="Palatino Linotype"/>
                <a:cs typeface="Palatino Linotype"/>
              </a:rPr>
              <a:t>, </a:t>
            </a:r>
            <a:r>
              <a:rPr dirty="0" sz="2950" spc="15">
                <a:solidFill>
                  <a:srgbClr val="030303"/>
                </a:solidFill>
                <a:latin typeface="Palatino Linotype"/>
                <a:cs typeface="Palatino Linotype"/>
              </a:rPr>
              <a:t>a </a:t>
            </a:r>
            <a:r>
              <a:rPr dirty="0" sz="2950" spc="15">
                <a:latin typeface="Palatino Linotype"/>
                <a:cs typeface="Palatino Linotype"/>
              </a:rPr>
              <a:t>+</a:t>
            </a:r>
            <a:r>
              <a:rPr dirty="0" sz="2950" spc="-290">
                <a:latin typeface="Palatino Linotype"/>
                <a:cs typeface="Palatino Linotype"/>
              </a:rPr>
              <a:t> </a:t>
            </a:r>
            <a:r>
              <a:rPr dirty="0" sz="2950" spc="55">
                <a:latin typeface="Palatino Linotype"/>
                <a:cs typeface="Palatino Linotype"/>
              </a:rPr>
              <a:t>mo‘)</a:t>
            </a:r>
            <a:endParaRPr sz="295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50">
              <a:latin typeface="Times New Roman"/>
              <a:cs typeface="Times New Roman"/>
            </a:endParaRPr>
          </a:p>
          <a:p>
            <a:pPr marL="35560">
              <a:lnSpc>
                <a:spcPct val="100000"/>
              </a:lnSpc>
              <a:spcBef>
                <a:spcPts val="5"/>
              </a:spcBef>
              <a:tabLst>
                <a:tab pos="1601470" algn="l"/>
              </a:tabLst>
            </a:pPr>
            <a:r>
              <a:rPr dirty="0" sz="2800" spc="-140">
                <a:latin typeface="Courier New"/>
                <a:cs typeface="Courier New"/>
              </a:rPr>
              <a:t>(3,45’	</a:t>
            </a:r>
            <a:r>
              <a:rPr dirty="0" sz="2800" spc="-240">
                <a:latin typeface="Courier New"/>
                <a:cs typeface="Courier New"/>
              </a:rPr>
              <a:t>(3,125’)</a:t>
            </a:r>
            <a:endParaRPr sz="2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2898" y="14055991"/>
            <a:ext cx="3469457" cy="1481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98016" y="7585922"/>
            <a:ext cx="2531766" cy="693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15974" y="3272542"/>
            <a:ext cx="3788272" cy="815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11212" y="2381735"/>
            <a:ext cx="131276" cy="16597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15974" y="2400489"/>
            <a:ext cx="581368" cy="862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97098" y="947068"/>
            <a:ext cx="881429" cy="6845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67229" y="11083510"/>
            <a:ext cx="103146" cy="1406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751988" y="13709045"/>
            <a:ext cx="168784" cy="2344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902631" y="7726575"/>
            <a:ext cx="740776" cy="13596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912007" y="9555073"/>
            <a:ext cx="215668" cy="5344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921384" y="10361488"/>
            <a:ext cx="881429" cy="3188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940138" y="13371476"/>
            <a:ext cx="806414" cy="4407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376912" y="15987634"/>
            <a:ext cx="3835157" cy="17441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31460" y="928314"/>
            <a:ext cx="3760141" cy="2437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50581" y="10670926"/>
            <a:ext cx="2841204" cy="54854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32317" y="384453"/>
            <a:ext cx="7220222" cy="13596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75260" y="1753482"/>
            <a:ext cx="9508189" cy="10220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69335" y="4922878"/>
            <a:ext cx="6423184" cy="5532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72481" y="7764083"/>
            <a:ext cx="7445268" cy="38445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76178" y="10708433"/>
            <a:ext cx="253176" cy="15003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903513" y="13559015"/>
            <a:ext cx="2025413" cy="35632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894136" y="13980976"/>
            <a:ext cx="11833663" cy="3750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21078" y="15218728"/>
            <a:ext cx="337568" cy="19691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2912007" y="10680303"/>
            <a:ext cx="234422" cy="38445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2930761" y="11496094"/>
            <a:ext cx="872052" cy="45009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940138" y="14496705"/>
            <a:ext cx="225045" cy="36569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279201" y="9798873"/>
            <a:ext cx="618876" cy="43133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5811960" y="10973785"/>
            <a:ext cx="12700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-110">
                <a:latin typeface="Consolas"/>
                <a:cs typeface="Consolas"/>
              </a:rPr>
              <a:t>3</a:t>
            </a:r>
            <a:endParaRPr sz="1650">
              <a:latin typeface="Consolas"/>
              <a:cs typeface="Consola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90282" y="2875780"/>
            <a:ext cx="1372870" cy="4362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94410" algn="l"/>
              </a:tabLst>
            </a:pPr>
            <a:r>
              <a:rPr dirty="0" sz="2700" spc="-190">
                <a:solidFill>
                  <a:srgbClr val="0C0C0C"/>
                </a:solidFill>
                <a:latin typeface="Courier New"/>
                <a:cs typeface="Courier New"/>
              </a:rPr>
              <a:t>=</a:t>
            </a:r>
            <a:r>
              <a:rPr dirty="0" sz="2700" spc="-185">
                <a:solidFill>
                  <a:srgbClr val="0C0C0C"/>
                </a:solidFill>
                <a:latin typeface="Courier New"/>
                <a:cs typeface="Courier New"/>
              </a:rPr>
              <a:t>w</a:t>
            </a:r>
            <a:r>
              <a:rPr dirty="0" sz="2700">
                <a:solidFill>
                  <a:srgbClr val="0C0C0C"/>
                </a:solidFill>
                <a:latin typeface="Courier New"/>
                <a:cs typeface="Courier New"/>
              </a:rPr>
              <a:t>	</a:t>
            </a:r>
            <a:r>
              <a:rPr dirty="0" sz="2700" spc="-190">
                <a:latin typeface="Courier New"/>
                <a:cs typeface="Courier New"/>
              </a:rPr>
              <a:t>r=</a:t>
            </a:r>
            <a:endParaRPr sz="2700"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12174" y="2875780"/>
            <a:ext cx="201930" cy="4362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700" spc="-235" i="1">
                <a:latin typeface="Courier New"/>
                <a:cs typeface="Courier New"/>
              </a:rPr>
              <a:t>y</a:t>
            </a:r>
            <a:endParaRPr sz="2700">
              <a:latin typeface="Courier New"/>
              <a:cs typeface="Courier Ne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57105" y="2753406"/>
            <a:ext cx="1728470" cy="1055370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055"/>
              </a:spcBef>
              <a:tabLst>
                <a:tab pos="910590" algn="l"/>
              </a:tabLst>
            </a:pPr>
            <a:r>
              <a:rPr dirty="0" sz="2700" spc="-235">
                <a:latin typeface="Courier New"/>
                <a:cs typeface="Courier New"/>
              </a:rPr>
              <a:t>æ=›	</a:t>
            </a:r>
            <a:r>
              <a:rPr dirty="0" sz="2700" spc="-125" i="1">
                <a:latin typeface="Courier New"/>
                <a:cs typeface="Courier New"/>
              </a:rPr>
              <a:t>cost</a:t>
            </a:r>
            <a:endParaRPr sz="27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645795" algn="l"/>
                <a:tab pos="1006475" algn="l"/>
              </a:tabLst>
            </a:pPr>
            <a:r>
              <a:rPr dirty="0" sz="2500" spc="130">
                <a:latin typeface="Palatino Linotype"/>
                <a:cs typeface="Palatino Linotype"/>
              </a:rPr>
              <a:t>y</a:t>
            </a:r>
            <a:r>
              <a:rPr dirty="0" sz="2500" spc="195">
                <a:latin typeface="Palatino Linotype"/>
                <a:cs typeface="Palatino Linotype"/>
              </a:rPr>
              <a:t> </a:t>
            </a:r>
            <a:r>
              <a:rPr dirty="0" sz="2500" spc="114">
                <a:latin typeface="Palatino Linotype"/>
                <a:cs typeface="Palatino Linotype"/>
              </a:rPr>
              <a:t>=	</a:t>
            </a:r>
            <a:r>
              <a:rPr dirty="0" sz="2500" spc="45">
                <a:latin typeface="Palatino Linotype"/>
                <a:cs typeface="Palatino Linotype"/>
              </a:rPr>
              <a:t>i	</a:t>
            </a:r>
            <a:r>
              <a:rPr dirty="0" sz="2500" spc="85">
                <a:latin typeface="Palatino Linotype"/>
                <a:cs typeface="Palatino Linotype"/>
              </a:rPr>
              <a:t>sin</a:t>
            </a:r>
            <a:r>
              <a:rPr dirty="0" sz="2500" spc="5">
                <a:latin typeface="Palatino Linotype"/>
                <a:cs typeface="Palatino Linotype"/>
              </a:rPr>
              <a:t> </a:t>
            </a:r>
            <a:r>
              <a:rPr dirty="0" sz="2500" spc="105">
                <a:latin typeface="Palatino Linotype"/>
                <a:cs typeface="Palatino Linotype"/>
              </a:rPr>
              <a:t>8</a:t>
            </a:r>
            <a:endParaRPr sz="2500">
              <a:latin typeface="Palatino Linotype"/>
              <a:cs typeface="Palatino Linotyp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34752" y="3400235"/>
            <a:ext cx="578485" cy="408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92430" algn="l"/>
              </a:tabLst>
            </a:pPr>
            <a:r>
              <a:rPr dirty="0" sz="2500" spc="105">
                <a:latin typeface="Palatino Linotype"/>
                <a:cs typeface="Palatino Linotype"/>
              </a:rPr>
              <a:t>8</a:t>
            </a:r>
            <a:r>
              <a:rPr dirty="0" sz="2500" spc="105">
                <a:latin typeface="Palatino Linotype"/>
                <a:cs typeface="Palatino Linotype"/>
              </a:rPr>
              <a:t>	</a:t>
            </a:r>
            <a:r>
              <a:rPr dirty="0" sz="2500" spc="105">
                <a:solidFill>
                  <a:srgbClr val="232323"/>
                </a:solidFill>
                <a:latin typeface="Palatino Linotype"/>
                <a:cs typeface="Palatino Linotype"/>
              </a:rPr>
              <a:t>=</a:t>
            </a:r>
            <a:endParaRPr sz="2500">
              <a:latin typeface="Palatino Linotype"/>
              <a:cs typeface="Palatino Linotyp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90438" y="3428367"/>
            <a:ext cx="877569" cy="408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2500" spc="45">
                <a:latin typeface="Palatino Linotype"/>
                <a:cs typeface="Palatino Linotype"/>
              </a:rPr>
              <a:t>t</a:t>
            </a:r>
            <a:r>
              <a:rPr dirty="0" baseline="1111" sz="3750" spc="67">
                <a:latin typeface="Palatino Linotype"/>
                <a:cs typeface="Palatino Linotype"/>
              </a:rPr>
              <a:t>a </a:t>
            </a:r>
            <a:r>
              <a:rPr dirty="0" sz="2500" spc="-10">
                <a:latin typeface="Palatino Linotype"/>
                <a:cs typeface="Palatino Linotype"/>
              </a:rPr>
              <a:t>n*</a:t>
            </a:r>
            <a:r>
              <a:rPr dirty="0" sz="2500" spc="-455">
                <a:latin typeface="Palatino Linotype"/>
                <a:cs typeface="Palatino Linotype"/>
              </a:rPr>
              <a:t> </a:t>
            </a:r>
            <a:r>
              <a:rPr dirty="0" baseline="31986" sz="2475" spc="-15">
                <a:solidFill>
                  <a:srgbClr val="080808"/>
                </a:solidFill>
                <a:latin typeface="Palatino Linotype"/>
                <a:cs typeface="Palatino Linotype"/>
              </a:rPr>
              <a:t>1</a:t>
            </a:r>
            <a:endParaRPr baseline="31986" sz="2475">
              <a:latin typeface="Palatino Linotype"/>
              <a:cs typeface="Palatino Linotyp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84623" y="4435602"/>
            <a:ext cx="4173220" cy="375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300" spc="-55">
                <a:latin typeface="Trebuchet MS"/>
                <a:cs typeface="Trebuchet MS"/>
              </a:rPr>
              <a:t>ex/ </a:t>
            </a:r>
            <a:r>
              <a:rPr dirty="0" sz="2300" spc="-50">
                <a:latin typeface="Trebuchet MS"/>
                <a:cs typeface="Trebuchet MS"/>
              </a:rPr>
              <a:t>Find </a:t>
            </a:r>
            <a:r>
              <a:rPr dirty="0" sz="2300" spc="-65">
                <a:latin typeface="Trebuchet MS"/>
                <a:cs typeface="Trebuchet MS"/>
              </a:rPr>
              <a:t>the </a:t>
            </a:r>
            <a:r>
              <a:rPr dirty="0" sz="2300" spc="-60">
                <a:latin typeface="Trebuchet MS"/>
                <a:cs typeface="Trebuchet MS"/>
              </a:rPr>
              <a:t>rectangular </a:t>
            </a:r>
            <a:r>
              <a:rPr dirty="0" sz="2300" spc="-55">
                <a:latin typeface="Trebuchet MS"/>
                <a:cs typeface="Trebuchet MS"/>
              </a:rPr>
              <a:t>coo </a:t>
            </a:r>
            <a:r>
              <a:rPr dirty="0" sz="2300" spc="-120">
                <a:latin typeface="Trebuchet MS"/>
                <a:cs typeface="Trebuchet MS"/>
              </a:rPr>
              <a:t>.</a:t>
            </a:r>
            <a:r>
              <a:rPr dirty="0" sz="2300" spc="-290">
                <a:latin typeface="Trebuchet MS"/>
                <a:cs typeface="Trebuchet MS"/>
              </a:rPr>
              <a:t> </a:t>
            </a:r>
            <a:r>
              <a:rPr dirty="0" sz="2300" spc="-40">
                <a:latin typeface="Trebuchet MS"/>
                <a:cs typeface="Trebuchet MS"/>
              </a:rPr>
              <a:t>of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01877" y="4435602"/>
            <a:ext cx="1192530" cy="375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44220" algn="l"/>
              </a:tabLst>
            </a:pPr>
            <a:r>
              <a:rPr dirty="0" sz="2300" spc="-30">
                <a:latin typeface="Trebuchet MS"/>
                <a:cs typeface="Trebuchet MS"/>
              </a:rPr>
              <a:t>(</a:t>
            </a:r>
            <a:r>
              <a:rPr dirty="0" sz="2300" spc="160">
                <a:latin typeface="Trebuchet MS"/>
                <a:cs typeface="Trebuchet MS"/>
              </a:rPr>
              <a:t> </a:t>
            </a:r>
            <a:r>
              <a:rPr dirty="0" sz="2300" spc="-5">
                <a:latin typeface="Trebuchet MS"/>
                <a:cs typeface="Trebuchet MS"/>
              </a:rPr>
              <a:t>6</a:t>
            </a:r>
            <a:r>
              <a:rPr dirty="0" sz="2300" spc="-225">
                <a:latin typeface="Trebuchet MS"/>
                <a:cs typeface="Trebuchet MS"/>
              </a:rPr>
              <a:t> </a:t>
            </a:r>
            <a:r>
              <a:rPr dirty="0" sz="2300" spc="-55">
                <a:latin typeface="Trebuchet MS"/>
                <a:cs typeface="Trebuchet MS"/>
              </a:rPr>
              <a:t>,</a:t>
            </a:r>
            <a:r>
              <a:rPr dirty="0" sz="2300">
                <a:latin typeface="Trebuchet MS"/>
                <a:cs typeface="Trebuchet MS"/>
              </a:rPr>
              <a:t>	</a:t>
            </a:r>
            <a:r>
              <a:rPr dirty="0" sz="2300" spc="65">
                <a:latin typeface="Trebuchet MS"/>
                <a:cs typeface="Trebuchet MS"/>
              </a:rPr>
              <a:t>ù5"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54213" y="5441017"/>
            <a:ext cx="5350510" cy="1141730"/>
          </a:xfrm>
          <a:prstGeom prst="rect">
            <a:avLst/>
          </a:prstGeom>
        </p:spPr>
        <p:txBody>
          <a:bodyPr wrap="square" lIns="0" tIns="197485" rIns="0" bIns="0" rtlCol="0" vert="horz">
            <a:spAutoFit/>
          </a:bodyPr>
          <a:lstStyle/>
          <a:p>
            <a:pPr algn="ctr" marL="12065">
              <a:lnSpc>
                <a:spcPct val="100000"/>
              </a:lnSpc>
              <a:spcBef>
                <a:spcPts val="1555"/>
              </a:spcBef>
              <a:tabLst>
                <a:tab pos="589915" algn="l"/>
                <a:tab pos="847725" algn="l"/>
                <a:tab pos="1633220" algn="l"/>
                <a:tab pos="2244725" algn="l"/>
                <a:tab pos="4617085" algn="l"/>
                <a:tab pos="4850765" algn="l"/>
              </a:tabLst>
            </a:pPr>
            <a:r>
              <a:rPr dirty="0" sz="2450" spc="-145">
                <a:solidFill>
                  <a:srgbClr val="080808"/>
                </a:solidFill>
                <a:latin typeface="Palatino Linotype"/>
                <a:cs typeface="Palatino Linotype"/>
              </a:rPr>
              <a:t>y</a:t>
            </a:r>
            <a:r>
              <a:rPr dirty="0" sz="2450" spc="290">
                <a:solidFill>
                  <a:srgbClr val="080808"/>
                </a:solidFill>
                <a:latin typeface="Palatino Linotype"/>
                <a:cs typeface="Palatino Linotype"/>
              </a:rPr>
              <a:t> </a:t>
            </a:r>
            <a:r>
              <a:rPr dirty="0" sz="2450" spc="-130">
                <a:solidFill>
                  <a:srgbClr val="1C1C1C"/>
                </a:solidFill>
                <a:latin typeface="Palatino Linotype"/>
                <a:cs typeface="Palatino Linotype"/>
              </a:rPr>
              <a:t>=	</a:t>
            </a:r>
            <a:r>
              <a:rPr dirty="0" sz="2450" spc="-120">
                <a:latin typeface="Palatino Linotype"/>
                <a:cs typeface="Palatino Linotype"/>
              </a:rPr>
              <a:t>i	</a:t>
            </a:r>
            <a:r>
              <a:rPr dirty="0" sz="2450" spc="-114">
                <a:latin typeface="Palatino Linotype"/>
                <a:cs typeface="Palatino Linotype"/>
              </a:rPr>
              <a:t>sin</a:t>
            </a:r>
            <a:r>
              <a:rPr dirty="0" sz="2450" spc="20">
                <a:latin typeface="Palatino Linotype"/>
                <a:cs typeface="Palatino Linotype"/>
              </a:rPr>
              <a:t> </a:t>
            </a:r>
            <a:r>
              <a:rPr dirty="0" sz="2450" spc="-70" i="1">
                <a:latin typeface="Cambria"/>
                <a:cs typeface="Cambria"/>
              </a:rPr>
              <a:t>8	</a:t>
            </a:r>
            <a:r>
              <a:rPr dirty="0" sz="2450" spc="-1645" i="1">
                <a:latin typeface="Cambria"/>
                <a:cs typeface="Cambria"/>
              </a:rPr>
              <a:t>——</a:t>
            </a:r>
            <a:r>
              <a:rPr dirty="0" sz="2450" spc="360" i="1">
                <a:latin typeface="Cambria"/>
                <a:cs typeface="Cambria"/>
              </a:rPr>
              <a:t> </a:t>
            </a:r>
            <a:r>
              <a:rPr dirty="0" sz="2450" spc="-5" i="1">
                <a:latin typeface="Cambria"/>
                <a:cs typeface="Cambria"/>
              </a:rPr>
              <a:t>6	</a:t>
            </a:r>
            <a:r>
              <a:rPr dirty="0" sz="2450" spc="45">
                <a:latin typeface="Palatino Linotype"/>
                <a:cs typeface="Palatino Linotype"/>
              </a:rPr>
              <a:t>sin(135‘)</a:t>
            </a:r>
            <a:r>
              <a:rPr dirty="0" sz="2450" spc="135">
                <a:latin typeface="Palatino Linotype"/>
                <a:cs typeface="Palatino Linotype"/>
              </a:rPr>
              <a:t> </a:t>
            </a:r>
            <a:r>
              <a:rPr dirty="0" sz="2450" spc="-500">
                <a:latin typeface="Palatino Linotype"/>
                <a:cs typeface="Palatino Linotype"/>
              </a:rPr>
              <a:t>—       </a:t>
            </a:r>
            <a:r>
              <a:rPr dirty="0" sz="2450" spc="30">
                <a:latin typeface="Palatino Linotype"/>
                <a:cs typeface="Palatino Linotype"/>
              </a:rPr>
              <a:t>6	</a:t>
            </a:r>
            <a:r>
              <a:rPr dirty="0" sz="2450" spc="20">
                <a:latin typeface="Palatino Linotype"/>
                <a:cs typeface="Palatino Linotype"/>
              </a:rPr>
              <a:t>)	</a:t>
            </a:r>
            <a:r>
              <a:rPr dirty="0" sz="2450" spc="-500">
                <a:solidFill>
                  <a:srgbClr val="0E0E0E"/>
                </a:solidFill>
                <a:latin typeface="Palatino Linotype"/>
                <a:cs typeface="Palatino Linotype"/>
              </a:rPr>
              <a:t>—</a:t>
            </a:r>
            <a:r>
              <a:rPr dirty="0" sz="2450" spc="-440">
                <a:solidFill>
                  <a:srgbClr val="0E0E0E"/>
                </a:solidFill>
                <a:latin typeface="Palatino Linotype"/>
                <a:cs typeface="Palatino Linotype"/>
              </a:rPr>
              <a:t> </a:t>
            </a:r>
            <a:r>
              <a:rPr dirty="0" sz="2450" spc="-80">
                <a:latin typeface="Palatino Linotype"/>
                <a:cs typeface="Palatino Linotype"/>
              </a:rPr>
              <a:t>3</a:t>
            </a:r>
            <a:endParaRPr sz="2450">
              <a:latin typeface="Palatino Linotype"/>
              <a:cs typeface="Palatino Linotype"/>
            </a:endParaRPr>
          </a:p>
          <a:p>
            <a:pPr algn="ctr" marL="379095">
              <a:lnSpc>
                <a:spcPct val="100000"/>
              </a:lnSpc>
              <a:spcBef>
                <a:spcPts val="1450"/>
              </a:spcBef>
              <a:tabLst>
                <a:tab pos="1807210" algn="l"/>
                <a:tab pos="2245995" algn="l"/>
                <a:tab pos="3121660" algn="l"/>
                <a:tab pos="3429000" algn="l"/>
                <a:tab pos="3646170" algn="l"/>
                <a:tab pos="4399915" algn="l"/>
              </a:tabLst>
            </a:pPr>
            <a:r>
              <a:rPr dirty="0" sz="2450" spc="10" i="1">
                <a:latin typeface="Cambria"/>
                <a:cs typeface="Cambria"/>
              </a:rPr>
              <a:t>the</a:t>
            </a:r>
            <a:r>
              <a:rPr dirty="0" sz="2450" spc="165" i="1">
                <a:latin typeface="Cambria"/>
                <a:cs typeface="Cambria"/>
              </a:rPr>
              <a:t> </a:t>
            </a:r>
            <a:r>
              <a:rPr dirty="0" sz="2450" spc="-50">
                <a:latin typeface="Palatino Linotype"/>
                <a:cs typeface="Palatino Linotype"/>
              </a:rPr>
              <a:t>poin</a:t>
            </a:r>
            <a:r>
              <a:rPr dirty="0" sz="2450" spc="-405">
                <a:latin typeface="Palatino Linotype"/>
                <a:cs typeface="Palatino Linotype"/>
              </a:rPr>
              <a:t> </a:t>
            </a:r>
            <a:r>
              <a:rPr dirty="0" sz="2450" spc="10" i="1">
                <a:latin typeface="Cambria"/>
                <a:cs typeface="Cambria"/>
              </a:rPr>
              <a:t>t	</a:t>
            </a:r>
            <a:r>
              <a:rPr dirty="0" sz="2450" spc="-15">
                <a:latin typeface="Palatino Linotype"/>
                <a:cs typeface="Palatino Linotype"/>
              </a:rPr>
              <a:t>is	(</a:t>
            </a:r>
            <a:r>
              <a:rPr dirty="0" sz="2450" spc="-40">
                <a:latin typeface="Palatino Linotype"/>
                <a:cs typeface="Palatino Linotype"/>
              </a:rPr>
              <a:t> </a:t>
            </a:r>
            <a:r>
              <a:rPr dirty="0" sz="2450" spc="-300">
                <a:latin typeface="Palatino Linotype"/>
                <a:cs typeface="Palatino Linotype"/>
              </a:rPr>
              <a:t>—3	</a:t>
            </a:r>
            <a:r>
              <a:rPr dirty="0" sz="2450" spc="-105">
                <a:latin typeface="Palatino Linotype"/>
                <a:cs typeface="Palatino Linotype"/>
              </a:rPr>
              <a:t>2	</a:t>
            </a:r>
            <a:r>
              <a:rPr dirty="0" sz="2450" spc="-170">
                <a:latin typeface="Palatino Linotype"/>
                <a:cs typeface="Palatino Linotype"/>
              </a:rPr>
              <a:t>,	</a:t>
            </a:r>
            <a:r>
              <a:rPr dirty="0" sz="2450" spc="-5">
                <a:latin typeface="Palatino Linotype"/>
                <a:cs typeface="Palatino Linotype"/>
              </a:rPr>
              <a:t>3	)</a:t>
            </a:r>
            <a:endParaRPr sz="2450">
              <a:latin typeface="Palatino Linotype"/>
              <a:cs typeface="Palatino Linotyp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90604" y="7097995"/>
            <a:ext cx="3396615" cy="3486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88010" algn="l"/>
                <a:tab pos="1263015" algn="l"/>
                <a:tab pos="1769745" algn="l"/>
              </a:tabLst>
            </a:pPr>
            <a:r>
              <a:rPr dirty="0" sz="2100" spc="-80">
                <a:latin typeface="Palatino Linotype"/>
                <a:cs typeface="Palatino Linotype"/>
              </a:rPr>
              <a:t>Ex</a:t>
            </a:r>
            <a:r>
              <a:rPr dirty="0" sz="2100" spc="60">
                <a:latin typeface="Palatino Linotype"/>
                <a:cs typeface="Palatino Linotype"/>
              </a:rPr>
              <a:t> </a:t>
            </a:r>
            <a:r>
              <a:rPr dirty="0" sz="2100" spc="-45">
                <a:latin typeface="Palatino Linotype"/>
                <a:cs typeface="Palatino Linotype"/>
              </a:rPr>
              <a:t>/	</a:t>
            </a:r>
            <a:r>
              <a:rPr dirty="0" sz="2100" spc="-50">
                <a:latin typeface="Palatino Linotype"/>
                <a:cs typeface="Palatino Linotype"/>
              </a:rPr>
              <a:t>Find	</a:t>
            </a:r>
            <a:r>
              <a:rPr dirty="0" sz="2100" spc="-45">
                <a:latin typeface="Palatino Linotype"/>
                <a:cs typeface="Palatino Linotype"/>
              </a:rPr>
              <a:t>the	</a:t>
            </a:r>
            <a:r>
              <a:rPr dirty="0" sz="2100" spc="30">
                <a:latin typeface="Palatino Linotype"/>
                <a:cs typeface="Palatino Linotype"/>
              </a:rPr>
              <a:t>polar </a:t>
            </a:r>
            <a:r>
              <a:rPr dirty="0" sz="2100" spc="185">
                <a:latin typeface="Palatino Linotype"/>
                <a:cs typeface="Palatino Linotype"/>
              </a:rPr>
              <a:t>cao.</a:t>
            </a:r>
            <a:r>
              <a:rPr dirty="0" sz="2100" spc="35">
                <a:latin typeface="Palatino Linotype"/>
                <a:cs typeface="Palatino Linotype"/>
              </a:rPr>
              <a:t> </a:t>
            </a:r>
            <a:r>
              <a:rPr dirty="0" sz="2100" spc="85">
                <a:latin typeface="Palatino Linotype"/>
                <a:cs typeface="Palatino Linotype"/>
              </a:rPr>
              <a:t>of</a:t>
            </a:r>
            <a:endParaRPr sz="2100">
              <a:latin typeface="Palatino Linotype"/>
              <a:cs typeface="Palatino Linotyp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03695" y="7097995"/>
            <a:ext cx="1683385" cy="3486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93090" algn="l"/>
                <a:tab pos="811530" algn="l"/>
                <a:tab pos="1280160" algn="l"/>
                <a:tab pos="1593850" algn="l"/>
              </a:tabLst>
            </a:pPr>
            <a:r>
              <a:rPr dirty="0" sz="2100" spc="10">
                <a:latin typeface="Palatino Linotype"/>
                <a:cs typeface="Palatino Linotype"/>
              </a:rPr>
              <a:t>—2</a:t>
            </a:r>
            <a:r>
              <a:rPr dirty="0" sz="2100" spc="10">
                <a:latin typeface="Palatino Linotype"/>
                <a:cs typeface="Palatino Linotype"/>
              </a:rPr>
              <a:t>	</a:t>
            </a:r>
            <a:r>
              <a:rPr dirty="0" sz="2100" spc="-75">
                <a:latin typeface="Palatino Linotype"/>
                <a:cs typeface="Palatino Linotype"/>
              </a:rPr>
              <a:t>,</a:t>
            </a:r>
            <a:r>
              <a:rPr dirty="0" sz="2100" spc="-75">
                <a:latin typeface="Palatino Linotype"/>
                <a:cs typeface="Palatino Linotype"/>
              </a:rPr>
              <a:t>	</a:t>
            </a:r>
            <a:r>
              <a:rPr dirty="0" sz="2100" spc="-150">
                <a:latin typeface="Palatino Linotype"/>
                <a:cs typeface="Palatino Linotype"/>
              </a:rPr>
              <a:t>2</a:t>
            </a:r>
            <a:r>
              <a:rPr dirty="0" sz="2100" spc="-150">
                <a:latin typeface="Palatino Linotype"/>
                <a:cs typeface="Palatino Linotype"/>
              </a:rPr>
              <a:t>	</a:t>
            </a:r>
            <a:r>
              <a:rPr dirty="0" sz="2100" spc="-150">
                <a:latin typeface="Palatino Linotype"/>
                <a:cs typeface="Palatino Linotype"/>
              </a:rPr>
              <a:t>3</a:t>
            </a:r>
            <a:r>
              <a:rPr dirty="0" sz="2100" spc="-150">
                <a:latin typeface="Palatino Linotype"/>
                <a:cs typeface="Palatino Linotype"/>
              </a:rPr>
              <a:t>	</a:t>
            </a:r>
            <a:r>
              <a:rPr dirty="0" sz="2100" spc="-100">
                <a:latin typeface="Palatino Linotype"/>
                <a:cs typeface="Palatino Linotype"/>
              </a:rPr>
              <a:t>)</a:t>
            </a:r>
            <a:endParaRPr sz="2100">
              <a:latin typeface="Palatino Linotype"/>
              <a:cs typeface="Palatino Linotyp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89384" y="8350333"/>
            <a:ext cx="142240" cy="3702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50" spc="-210">
                <a:latin typeface="Palatino Linotype"/>
                <a:cs typeface="Palatino Linotype"/>
              </a:rPr>
              <a:t>1</a:t>
            </a:r>
            <a:endParaRPr sz="2250">
              <a:latin typeface="Palatino Linotype"/>
              <a:cs typeface="Palatino Linotyp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34039" y="8421833"/>
            <a:ext cx="1122680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93700" algn="l"/>
              </a:tabLst>
            </a:pPr>
            <a:r>
              <a:rPr dirty="0" sz="2250" spc="-210">
                <a:latin typeface="Palatino Linotype"/>
                <a:cs typeface="Palatino Linotype"/>
              </a:rPr>
              <a:t>=</a:t>
            </a:r>
            <a:r>
              <a:rPr dirty="0" sz="2250" spc="-210">
                <a:latin typeface="Palatino Linotype"/>
                <a:cs typeface="Palatino Linotype"/>
              </a:rPr>
              <a:t>	</a:t>
            </a:r>
            <a:r>
              <a:rPr dirty="0" sz="2550" spc="15">
                <a:latin typeface="Palatino Linotype"/>
                <a:cs typeface="Palatino Linotype"/>
              </a:rPr>
              <a:t>t</a:t>
            </a:r>
            <a:r>
              <a:rPr dirty="0" sz="2250" spc="250">
                <a:latin typeface="Palatino Linotype"/>
                <a:cs typeface="Palatino Linotype"/>
              </a:rPr>
              <a:t>an*'</a:t>
            </a:r>
            <a:endParaRPr sz="2250">
              <a:latin typeface="Palatino Linotype"/>
              <a:cs typeface="Palatino Linotyp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81819" y="8371692"/>
            <a:ext cx="339725" cy="48514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ts val="1430"/>
              </a:lnSpc>
              <a:spcBef>
                <a:spcPts val="135"/>
              </a:spcBef>
            </a:pPr>
            <a:r>
              <a:rPr dirty="0" sz="1650" spc="-25">
                <a:latin typeface="Palatino Linotype"/>
                <a:cs typeface="Palatino Linotype"/>
              </a:rPr>
              <a:t>2</a:t>
            </a:r>
            <a:endParaRPr sz="1650">
              <a:latin typeface="Palatino Linotype"/>
              <a:cs typeface="Palatino Linotype"/>
            </a:endParaRPr>
          </a:p>
          <a:p>
            <a:pPr marL="121920">
              <a:lnSpc>
                <a:spcPts val="2150"/>
              </a:lnSpc>
            </a:pPr>
            <a:r>
              <a:rPr dirty="0" sz="2250" spc="-40">
                <a:latin typeface="Palatino Linotype"/>
                <a:cs typeface="Palatino Linotype"/>
              </a:rPr>
              <a:t>“,</a:t>
            </a:r>
            <a:endParaRPr sz="2250">
              <a:latin typeface="Palatino Linotype"/>
              <a:cs typeface="Palatino Linotyp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50407" y="8458298"/>
            <a:ext cx="1089025" cy="375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03530" algn="l"/>
                <a:tab pos="920750" algn="l"/>
              </a:tabLst>
            </a:pPr>
            <a:r>
              <a:rPr dirty="0" sz="2250" spc="-260">
                <a:solidFill>
                  <a:srgbClr val="9A9A9A"/>
                </a:solidFill>
                <a:latin typeface="Palatino Linotype"/>
                <a:cs typeface="Palatino Linotype"/>
              </a:rPr>
              <a:t>.</a:t>
            </a:r>
            <a:r>
              <a:rPr dirty="0" sz="2250" spc="-40">
                <a:solidFill>
                  <a:srgbClr val="9A9A9A"/>
                </a:solidFill>
                <a:latin typeface="Palatino Linotype"/>
                <a:cs typeface="Palatino Linotype"/>
              </a:rPr>
              <a:t> </a:t>
            </a:r>
            <a:r>
              <a:rPr dirty="0" sz="2250" spc="-470">
                <a:solidFill>
                  <a:srgbClr val="B8B8B8"/>
                </a:solidFill>
                <a:latin typeface="Palatino Linotype"/>
                <a:cs typeface="Palatino Linotype"/>
              </a:rPr>
              <a:t>’	</a:t>
            </a:r>
            <a:r>
              <a:rPr dirty="0" sz="2300" spc="-565">
                <a:latin typeface="Palatino Linotype"/>
                <a:cs typeface="Palatino Linotype"/>
              </a:rPr>
              <a:t>t                                                                        </a:t>
            </a:r>
            <a:r>
              <a:rPr dirty="0" sz="2300" spc="-560">
                <a:latin typeface="Palatino Linotype"/>
                <a:cs typeface="Palatino Linotype"/>
              </a:rPr>
              <a:t> </a:t>
            </a:r>
            <a:r>
              <a:rPr dirty="0" sz="2250" spc="-160">
                <a:latin typeface="Palatino Linotype"/>
                <a:cs typeface="Palatino Linotype"/>
              </a:rPr>
              <a:t>an</a:t>
            </a:r>
            <a:r>
              <a:rPr dirty="0" baseline="22222" sz="3375" spc="-240">
                <a:latin typeface="Palatino Linotype"/>
                <a:cs typeface="Palatino Linotype"/>
              </a:rPr>
              <a:t>‘	</a:t>
            </a:r>
            <a:r>
              <a:rPr dirty="0" baseline="22222" sz="3375" spc="-165">
                <a:latin typeface="Palatino Linotype"/>
                <a:cs typeface="Palatino Linotype"/>
              </a:rPr>
              <a:t>1</a:t>
            </a:r>
            <a:endParaRPr baseline="22222" sz="3375">
              <a:latin typeface="Palatino Linotype"/>
              <a:cs typeface="Palatino Linotyp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19832" y="8350333"/>
            <a:ext cx="121920" cy="3702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50" spc="-370">
                <a:latin typeface="Palatino Linotype"/>
                <a:cs typeface="Palatino Linotype"/>
              </a:rPr>
              <a:t>3</a:t>
            </a:r>
            <a:endParaRPr sz="2250">
              <a:latin typeface="Palatino Linotype"/>
              <a:cs typeface="Palatino Linotyp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80985" y="8686339"/>
            <a:ext cx="10604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-300">
                <a:latin typeface="Palatino Linotype"/>
                <a:cs typeface="Palatino Linotype"/>
              </a:rPr>
              <a:t>x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936532" y="8686339"/>
            <a:ext cx="302831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901315" algn="l"/>
              </a:tabLst>
            </a:pPr>
            <a:r>
              <a:rPr dirty="0" sz="1800" spc="-240">
                <a:latin typeface="Palatino Linotype"/>
                <a:cs typeface="Palatino Linotype"/>
              </a:rPr>
              <a:t>-2</a:t>
            </a:r>
            <a:r>
              <a:rPr dirty="0" sz="1800" spc="-240">
                <a:latin typeface="Palatino Linotype"/>
                <a:cs typeface="Palatino Linotype"/>
              </a:rPr>
              <a:t>	</a:t>
            </a:r>
            <a:r>
              <a:rPr dirty="0" sz="1800" spc="-5">
                <a:latin typeface="Palatino Linotype"/>
                <a:cs typeface="Palatino Linotype"/>
              </a:rPr>
              <a:t>3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950807" y="8260261"/>
            <a:ext cx="1083310" cy="1129665"/>
          </a:xfrm>
          <a:prstGeom prst="rect">
            <a:avLst/>
          </a:prstGeom>
        </p:spPr>
        <p:txBody>
          <a:bodyPr wrap="square" lIns="0" tIns="1752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  <a:tabLst>
                <a:tab pos="288925" algn="l"/>
                <a:tab pos="652780" algn="l"/>
              </a:tabLst>
            </a:pPr>
            <a:r>
              <a:rPr dirty="0" sz="2250" spc="-165">
                <a:latin typeface="Palatino Linotype"/>
                <a:cs typeface="Palatino Linotype"/>
              </a:rPr>
              <a:t>8</a:t>
            </a:r>
            <a:r>
              <a:rPr dirty="0" sz="2250" spc="-165">
                <a:latin typeface="Palatino Linotype"/>
                <a:cs typeface="Palatino Linotype"/>
              </a:rPr>
              <a:t>	</a:t>
            </a:r>
            <a:r>
              <a:rPr dirty="0" sz="2250" spc="-165">
                <a:latin typeface="Palatino Linotype"/>
                <a:cs typeface="Palatino Linotype"/>
              </a:rPr>
              <a:t>=</a:t>
            </a:r>
            <a:r>
              <a:rPr dirty="0" sz="2250" spc="-165">
                <a:latin typeface="Palatino Linotype"/>
                <a:cs typeface="Palatino Linotype"/>
              </a:rPr>
              <a:t>	</a:t>
            </a:r>
            <a:r>
              <a:rPr dirty="0" sz="2250" spc="95">
                <a:latin typeface="Palatino Linotype"/>
                <a:cs typeface="Palatino Linotype"/>
              </a:rPr>
              <a:t>t</a:t>
            </a:r>
            <a:r>
              <a:rPr dirty="0" sz="2500" spc="15">
                <a:latin typeface="Palatino Linotype"/>
                <a:cs typeface="Palatino Linotype"/>
              </a:rPr>
              <a:t>a</a:t>
            </a:r>
            <a:r>
              <a:rPr dirty="0" sz="2250" spc="-130">
                <a:latin typeface="Palatino Linotype"/>
                <a:cs typeface="Palatino Linotype"/>
              </a:rPr>
              <a:t>n</a:t>
            </a:r>
            <a:endParaRPr sz="2250">
              <a:latin typeface="Palatino Linotype"/>
              <a:cs typeface="Palatino Linotype"/>
            </a:endParaRPr>
          </a:p>
          <a:p>
            <a:pPr marL="115570">
              <a:lnSpc>
                <a:spcPct val="100000"/>
              </a:lnSpc>
              <a:spcBef>
                <a:spcPts val="1345"/>
              </a:spcBef>
            </a:pPr>
            <a:r>
              <a:rPr dirty="0" sz="2550" spc="45" i="1">
                <a:latin typeface="Cambria"/>
                <a:cs typeface="Cambria"/>
              </a:rPr>
              <a:t>siwce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056245" y="8970382"/>
            <a:ext cx="1524000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273175" algn="l"/>
              </a:tabLst>
            </a:pPr>
            <a:r>
              <a:rPr dirty="0" sz="2550" spc="35">
                <a:latin typeface="Palatino Linotype"/>
                <a:cs typeface="Palatino Linotype"/>
              </a:rPr>
              <a:t>(</a:t>
            </a:r>
            <a:r>
              <a:rPr dirty="0" sz="2550" spc="-229">
                <a:latin typeface="Palatino Linotype"/>
                <a:cs typeface="Palatino Linotype"/>
              </a:rPr>
              <a:t> </a:t>
            </a:r>
            <a:r>
              <a:rPr dirty="0" sz="2550" spc="-305">
                <a:latin typeface="Palatino Linotype"/>
                <a:cs typeface="Palatino Linotype"/>
              </a:rPr>
              <a:t>—2</a:t>
            </a:r>
            <a:r>
              <a:rPr dirty="0" sz="2550" spc="260">
                <a:latin typeface="Palatino Linotype"/>
                <a:cs typeface="Palatino Linotype"/>
              </a:rPr>
              <a:t> </a:t>
            </a:r>
            <a:r>
              <a:rPr dirty="0" sz="2550" spc="-195">
                <a:latin typeface="Palatino Linotype"/>
                <a:cs typeface="Palatino Linotype"/>
              </a:rPr>
              <a:t>,</a:t>
            </a:r>
            <a:r>
              <a:rPr dirty="0" sz="2550" spc="-114">
                <a:latin typeface="Palatino Linotype"/>
                <a:cs typeface="Palatino Linotype"/>
              </a:rPr>
              <a:t> </a:t>
            </a:r>
            <a:r>
              <a:rPr dirty="0" sz="2550" spc="-155">
                <a:latin typeface="Palatino Linotype"/>
                <a:cs typeface="Palatino Linotype"/>
              </a:rPr>
              <a:t>2</a:t>
            </a:r>
            <a:r>
              <a:rPr dirty="0" sz="2550">
                <a:latin typeface="Palatino Linotype"/>
                <a:cs typeface="Palatino Linotype"/>
              </a:rPr>
              <a:t>	</a:t>
            </a:r>
            <a:r>
              <a:rPr dirty="0" sz="2550" spc="-130">
                <a:latin typeface="Palatino Linotype"/>
                <a:cs typeface="Palatino Linotype"/>
              </a:rPr>
              <a:t>3)</a:t>
            </a:r>
            <a:endParaRPr sz="2550">
              <a:latin typeface="Palatino Linotype"/>
              <a:cs typeface="Palatino Linotype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746285" y="10188860"/>
            <a:ext cx="5520055" cy="3975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913380" algn="l"/>
              </a:tabLst>
            </a:pPr>
            <a:r>
              <a:rPr dirty="0" sz="2450" spc="-55">
                <a:latin typeface="Trebuchet MS"/>
                <a:cs typeface="Trebuchet MS"/>
              </a:rPr>
              <a:t>H.W/</a:t>
            </a:r>
            <a:r>
              <a:rPr dirty="0" sz="2450" spc="-405">
                <a:latin typeface="Trebuchet MS"/>
                <a:cs typeface="Trebuchet MS"/>
              </a:rPr>
              <a:t> </a:t>
            </a:r>
            <a:r>
              <a:rPr dirty="0" sz="2450" spc="-70">
                <a:latin typeface="Trebuchet MS"/>
                <a:cs typeface="Trebuchet MS"/>
              </a:rPr>
              <a:t>(1)</a:t>
            </a:r>
            <a:r>
              <a:rPr dirty="0" sz="2450" spc="285">
                <a:latin typeface="Trebuchet MS"/>
                <a:cs typeface="Trebuchet MS"/>
              </a:rPr>
              <a:t> </a:t>
            </a:r>
            <a:r>
              <a:rPr dirty="0" sz="2450" spc="-105">
                <a:latin typeface="Trebuchet MS"/>
                <a:cs typeface="Trebuchet MS"/>
              </a:rPr>
              <a:t>rectangular	</a:t>
            </a:r>
            <a:r>
              <a:rPr dirty="0" sz="2450" spc="-50">
                <a:latin typeface="Trebuchet MS"/>
                <a:cs typeface="Trebuchet MS"/>
              </a:rPr>
              <a:t>coö</a:t>
            </a:r>
            <a:r>
              <a:rPr dirty="0" sz="2450" spc="-275">
                <a:latin typeface="Trebuchet MS"/>
                <a:cs typeface="Trebuchet MS"/>
              </a:rPr>
              <a:t> </a:t>
            </a:r>
            <a:r>
              <a:rPr dirty="0" sz="2450" spc="-35">
                <a:latin typeface="Trebuchet MS"/>
                <a:cs typeface="Trebuchet MS"/>
              </a:rPr>
              <a:t>.</a:t>
            </a:r>
            <a:r>
              <a:rPr dirty="0" sz="2450" spc="-275">
                <a:latin typeface="Trebuchet MS"/>
                <a:cs typeface="Trebuchet MS"/>
              </a:rPr>
              <a:t> </a:t>
            </a:r>
            <a:r>
              <a:rPr dirty="0" sz="2450" spc="-75">
                <a:latin typeface="Trebuchet MS"/>
                <a:cs typeface="Trebuchet MS"/>
              </a:rPr>
              <a:t>of</a:t>
            </a:r>
            <a:r>
              <a:rPr dirty="0" sz="2450" spc="-260">
                <a:latin typeface="Trebuchet MS"/>
                <a:cs typeface="Trebuchet MS"/>
              </a:rPr>
              <a:t> </a:t>
            </a:r>
            <a:r>
              <a:rPr dirty="0" sz="2450" spc="-85">
                <a:latin typeface="Trebuchet MS"/>
                <a:cs typeface="Trebuchet MS"/>
              </a:rPr>
              <a:t>the</a:t>
            </a:r>
            <a:r>
              <a:rPr dirty="0" sz="2450" spc="-100">
                <a:latin typeface="Trebuchet MS"/>
                <a:cs typeface="Trebuchet MS"/>
              </a:rPr>
              <a:t> </a:t>
            </a:r>
            <a:r>
              <a:rPr dirty="0" sz="2450" spc="-55">
                <a:latin typeface="Trebuchet MS"/>
                <a:cs typeface="Trebuchet MS"/>
              </a:rPr>
              <a:t>point</a:t>
            </a:r>
            <a:r>
              <a:rPr dirty="0" sz="2450" spc="-215">
                <a:latin typeface="Trebuchet MS"/>
                <a:cs typeface="Trebuchet MS"/>
              </a:rPr>
              <a:t> </a:t>
            </a:r>
            <a:r>
              <a:rPr dirty="0" sz="2450" spc="-10">
                <a:latin typeface="Trebuchet MS"/>
                <a:cs typeface="Trebuchet MS"/>
              </a:rPr>
              <a:t>to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887703" y="8970382"/>
            <a:ext cx="3771265" cy="82740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816100" marR="5080" indent="-1804035">
              <a:lnSpc>
                <a:spcPts val="3210"/>
              </a:lnSpc>
              <a:spcBef>
                <a:spcPts val="114"/>
              </a:spcBef>
            </a:pPr>
            <a:r>
              <a:rPr dirty="0" sz="2550" spc="-145">
                <a:latin typeface="Palatino Linotype"/>
                <a:cs typeface="Palatino Linotype"/>
              </a:rPr>
              <a:t>lies </a:t>
            </a:r>
            <a:r>
              <a:rPr dirty="0" sz="2550" spc="-254">
                <a:latin typeface="Palatino Linotype"/>
                <a:cs typeface="Palatino Linotype"/>
              </a:rPr>
              <a:t>où </a:t>
            </a:r>
            <a:r>
              <a:rPr dirty="0" sz="2550" spc="-25">
                <a:latin typeface="Palatino Linotype"/>
                <a:cs typeface="Palatino Linotype"/>
              </a:rPr>
              <a:t>the </a:t>
            </a:r>
            <a:r>
              <a:rPr dirty="0" sz="2550" spc="-110">
                <a:latin typeface="Palatino Linotype"/>
                <a:cs typeface="Palatino Linotype"/>
              </a:rPr>
              <a:t>second </a:t>
            </a:r>
            <a:r>
              <a:rPr dirty="0" sz="2550" spc="-165">
                <a:latin typeface="Palatino Linotype"/>
                <a:cs typeface="Palatino Linotype"/>
              </a:rPr>
              <a:t>quad </a:t>
            </a:r>
            <a:r>
              <a:rPr dirty="0" sz="2550" spc="-55">
                <a:latin typeface="Palatino Linotype"/>
                <a:cs typeface="Palatino Linotype"/>
              </a:rPr>
              <a:t>rent  </a:t>
            </a:r>
            <a:r>
              <a:rPr dirty="0" sz="2550" spc="15">
                <a:latin typeface="Palatino Linotype"/>
                <a:cs typeface="Palatino Linotype"/>
              </a:rPr>
              <a:t>a</a:t>
            </a:r>
            <a:endParaRPr sz="2550">
              <a:latin typeface="Palatino Linotype"/>
              <a:cs typeface="Palatino Linotype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81478" y="9612700"/>
            <a:ext cx="2355215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67715" algn="l"/>
                <a:tab pos="1894205" algn="l"/>
              </a:tabLst>
            </a:pPr>
            <a:r>
              <a:rPr dirty="0" baseline="1157" sz="3600" spc="-104">
                <a:latin typeface="Palatino Linotype"/>
                <a:cs typeface="Palatino Linotype"/>
              </a:rPr>
              <a:t>the	</a:t>
            </a:r>
            <a:r>
              <a:rPr dirty="0" sz="2550" spc="25">
                <a:latin typeface="Palatino Linotype"/>
                <a:cs typeface="Palatino Linotype"/>
              </a:rPr>
              <a:t>oïrit</a:t>
            </a:r>
            <a:r>
              <a:rPr dirty="0" sz="2550" spc="90">
                <a:latin typeface="Palatino Linotype"/>
                <a:cs typeface="Palatino Linotype"/>
              </a:rPr>
              <a:t> </a:t>
            </a:r>
            <a:r>
              <a:rPr dirty="0" sz="2550" spc="-5" i="1">
                <a:latin typeface="Cambria"/>
                <a:cs typeface="Cambria"/>
              </a:rPr>
              <a:t>is	</a:t>
            </a:r>
            <a:r>
              <a:rPr dirty="0" sz="2550" spc="-5">
                <a:latin typeface="Palatino Linotype"/>
                <a:cs typeface="Palatino Linotype"/>
              </a:rPr>
              <a:t>(</a:t>
            </a:r>
            <a:r>
              <a:rPr dirty="0" sz="2550" spc="45">
                <a:latin typeface="Palatino Linotype"/>
                <a:cs typeface="Palatino Linotype"/>
              </a:rPr>
              <a:t> </a:t>
            </a:r>
            <a:r>
              <a:rPr dirty="0" sz="2550" spc="-5">
                <a:latin typeface="Palatino Linotype"/>
                <a:cs typeface="Palatino Linotype"/>
              </a:rPr>
              <a:t>4,</a:t>
            </a:r>
            <a:endParaRPr sz="2550">
              <a:latin typeface="Palatino Linotype"/>
              <a:cs typeface="Palatino Linotype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633014" y="9842304"/>
            <a:ext cx="169545" cy="414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50" spc="-145">
                <a:latin typeface="Palatino Linotype"/>
                <a:cs typeface="Palatino Linotype"/>
              </a:rPr>
              <a:t>3</a:t>
            </a:r>
            <a:endParaRPr sz="2550">
              <a:latin typeface="Palatino Linotype"/>
              <a:cs typeface="Palatino Linotype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398035" y="11225269"/>
            <a:ext cx="1632585" cy="408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6666" sz="3750" spc="-127">
                <a:latin typeface="Trebuchet MS"/>
                <a:cs typeface="Trebuchet MS"/>
              </a:rPr>
              <a:t>(2) </a:t>
            </a:r>
            <a:r>
              <a:rPr dirty="0" baseline="2222" sz="3750" spc="-120">
                <a:latin typeface="Trebuchet MS"/>
                <a:cs typeface="Trebuchet MS"/>
              </a:rPr>
              <a:t>F</a:t>
            </a:r>
            <a:r>
              <a:rPr dirty="0" sz="2500" spc="-80">
                <a:latin typeface="Trebuchet MS"/>
                <a:cs typeface="Trebuchet MS"/>
              </a:rPr>
              <a:t>ind</a:t>
            </a:r>
            <a:r>
              <a:rPr dirty="0" sz="2500" spc="45">
                <a:latin typeface="Trebuchet MS"/>
                <a:cs typeface="Trebuchet MS"/>
              </a:rPr>
              <a:t> </a:t>
            </a:r>
            <a:r>
              <a:rPr dirty="0" baseline="1111" sz="3750" spc="-209">
                <a:latin typeface="Trebuchet MS"/>
                <a:cs typeface="Trebuchet MS"/>
              </a:rPr>
              <a:t>the</a:t>
            </a:r>
            <a:endParaRPr baseline="1111" sz="375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208239" y="11220580"/>
            <a:ext cx="3014980" cy="408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00" spc="-225">
                <a:latin typeface="Trebuchet MS"/>
                <a:cs typeface="Trebuchet MS"/>
              </a:rPr>
              <a:t>,olar </a:t>
            </a:r>
            <a:r>
              <a:rPr dirty="0" sz="2500" spc="-105">
                <a:latin typeface="Trebuchet MS"/>
                <a:cs typeface="Trebuchet MS"/>
              </a:rPr>
              <a:t>coo </a:t>
            </a:r>
            <a:r>
              <a:rPr dirty="0" sz="2500" spc="-5">
                <a:latin typeface="Trebuchet MS"/>
                <a:cs typeface="Trebuchet MS"/>
              </a:rPr>
              <a:t>. </a:t>
            </a:r>
            <a:r>
              <a:rPr dirty="0" sz="2500" spc="-90">
                <a:latin typeface="Trebuchet MS"/>
                <a:cs typeface="Trebuchet MS"/>
              </a:rPr>
              <a:t>of </a:t>
            </a:r>
            <a:r>
              <a:rPr dirty="0" sz="2500" spc="-110">
                <a:latin typeface="Trebuchet MS"/>
                <a:cs typeface="Trebuchet MS"/>
              </a:rPr>
              <a:t>the</a:t>
            </a:r>
            <a:r>
              <a:rPr dirty="0" sz="2500" spc="-530">
                <a:latin typeface="Trebuchet MS"/>
                <a:cs typeface="Trebuchet MS"/>
              </a:rPr>
              <a:t> </a:t>
            </a:r>
            <a:r>
              <a:rPr dirty="0" sz="2500" spc="-70">
                <a:latin typeface="Trebuchet MS"/>
                <a:cs typeface="Trebuchet MS"/>
              </a:rPr>
              <a:t>points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689583" y="11698933"/>
            <a:ext cx="2044064" cy="414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32434" algn="l"/>
                <a:tab pos="950594" algn="l"/>
              </a:tabLst>
            </a:pPr>
            <a:r>
              <a:rPr dirty="0" baseline="1089" sz="3825" spc="-60">
                <a:latin typeface="Palatino Linotype"/>
                <a:cs typeface="Palatino Linotype"/>
              </a:rPr>
              <a:t>1.	</a:t>
            </a:r>
            <a:r>
              <a:rPr dirty="0" sz="2550" spc="-35">
                <a:latin typeface="Palatino Linotype"/>
                <a:cs typeface="Palatino Linotype"/>
              </a:rPr>
              <a:t>(</a:t>
            </a:r>
            <a:r>
              <a:rPr dirty="0" sz="2550" spc="130">
                <a:latin typeface="Palatino Linotype"/>
                <a:cs typeface="Palatino Linotype"/>
              </a:rPr>
              <a:t> </a:t>
            </a:r>
            <a:r>
              <a:rPr dirty="0" sz="2550" spc="-155">
                <a:latin typeface="Palatino Linotype"/>
                <a:cs typeface="Palatino Linotype"/>
              </a:rPr>
              <a:t>2	</a:t>
            </a:r>
            <a:r>
              <a:rPr dirty="0" sz="2550" spc="-90">
                <a:latin typeface="Palatino Linotype"/>
                <a:cs typeface="Palatino Linotype"/>
              </a:rPr>
              <a:t>,fÑ,</a:t>
            </a:r>
            <a:r>
              <a:rPr dirty="0" baseline="-5446" sz="3825" spc="-135">
                <a:latin typeface="Palatino Linotype"/>
                <a:cs typeface="Palatino Linotype"/>
              </a:rPr>
              <a:t>—2</a:t>
            </a:r>
            <a:r>
              <a:rPr dirty="0" baseline="-8714" sz="3825" spc="-135">
                <a:latin typeface="Palatino Linotype"/>
                <a:cs typeface="Palatino Linotype"/>
              </a:rPr>
              <a:t>)</a:t>
            </a:r>
            <a:endParaRPr baseline="-8714" sz="3825">
              <a:latin typeface="Palatino Linotype"/>
              <a:cs typeface="Palatino Linotype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584032" y="11764571"/>
            <a:ext cx="1884045" cy="414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4357" sz="3825" spc="7">
                <a:latin typeface="Palatino Linotype"/>
                <a:cs typeface="Palatino Linotype"/>
              </a:rPr>
              <a:t>4. </a:t>
            </a:r>
            <a:r>
              <a:rPr dirty="0" baseline="4357" sz="3825" spc="-240">
                <a:latin typeface="Palatino Linotype"/>
                <a:cs typeface="Palatino Linotype"/>
              </a:rPr>
              <a:t>(—3 </a:t>
            </a:r>
            <a:r>
              <a:rPr dirty="0" sz="2550" spc="-100">
                <a:latin typeface="Palatino Linotype"/>
                <a:cs typeface="Palatino Linotype"/>
              </a:rPr>
              <a:t>, </a:t>
            </a:r>
            <a:r>
              <a:rPr dirty="0" sz="2550" spc="-55">
                <a:latin typeface="Palatino Linotype"/>
                <a:cs typeface="Palatino Linotype"/>
              </a:rPr>
              <a:t>3</a:t>
            </a:r>
            <a:r>
              <a:rPr dirty="0" sz="2550" spc="-204">
                <a:latin typeface="Palatino Linotype"/>
                <a:cs typeface="Palatino Linotype"/>
              </a:rPr>
              <a:t> </a:t>
            </a:r>
            <a:r>
              <a:rPr dirty="0" sz="2550" spc="-245">
                <a:latin typeface="Palatino Linotype"/>
                <a:cs typeface="Palatino Linotype"/>
              </a:rPr>
              <a:t>&gt;/Ñ)</a:t>
            </a:r>
            <a:endParaRPr sz="2550">
              <a:latin typeface="Palatino Linotype"/>
              <a:cs typeface="Palatino Linotype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42988" y="12134959"/>
            <a:ext cx="2219960" cy="414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3685" algn="l"/>
                <a:tab pos="1848485" algn="l"/>
                <a:tab pos="2112645" algn="l"/>
              </a:tabLst>
            </a:pPr>
            <a:r>
              <a:rPr dirty="0" baseline="-4357" sz="3825" spc="-390">
                <a:latin typeface="Palatino Linotype"/>
                <a:cs typeface="Palatino Linotype"/>
              </a:rPr>
              <a:t>-</a:t>
            </a:r>
            <a:r>
              <a:rPr dirty="0" baseline="-4357" sz="3825" spc="-390">
                <a:latin typeface="Palatino Linotype"/>
                <a:cs typeface="Palatino Linotype"/>
              </a:rPr>
              <a:t>	</a:t>
            </a:r>
            <a:r>
              <a:rPr dirty="0" sz="2550" spc="-75">
                <a:latin typeface="Palatino Linotype"/>
                <a:cs typeface="Palatino Linotype"/>
              </a:rPr>
              <a:t>ex:</a:t>
            </a:r>
            <a:r>
              <a:rPr dirty="0" sz="2550" spc="-75">
                <a:latin typeface="Palatino Linotype"/>
                <a:cs typeface="Palatino Linotype"/>
              </a:rPr>
              <a:t> </a:t>
            </a:r>
            <a:r>
              <a:rPr dirty="0" sz="2550" spc="-204">
                <a:latin typeface="Palatino Linotype"/>
                <a:cs typeface="Palatino Linotype"/>
              </a:rPr>
              <a:t>Chang</a:t>
            </a:r>
            <a:r>
              <a:rPr dirty="0" sz="2550" spc="-160">
                <a:latin typeface="Palatino Linotype"/>
                <a:cs typeface="Palatino Linotype"/>
              </a:rPr>
              <a:t>e</a:t>
            </a:r>
            <a:r>
              <a:rPr dirty="0" sz="2550">
                <a:latin typeface="Palatino Linotype"/>
                <a:cs typeface="Palatino Linotype"/>
              </a:rPr>
              <a:t>	</a:t>
            </a:r>
            <a:r>
              <a:rPr dirty="0" baseline="-4357" sz="3825" spc="-202">
                <a:latin typeface="Palatino Linotype"/>
                <a:cs typeface="Palatino Linotype"/>
              </a:rPr>
              <a:t>r</a:t>
            </a:r>
            <a:r>
              <a:rPr dirty="0" baseline="-4357" sz="3825">
                <a:latin typeface="Palatino Linotype"/>
                <a:cs typeface="Palatino Linotype"/>
              </a:rPr>
              <a:t>	</a:t>
            </a:r>
            <a:r>
              <a:rPr dirty="0" baseline="-4357" sz="3825" spc="-172">
                <a:solidFill>
                  <a:srgbClr val="0C0C0C"/>
                </a:solidFill>
                <a:latin typeface="Palatino Linotype"/>
                <a:cs typeface="Palatino Linotype"/>
              </a:rPr>
              <a:t>-</a:t>
            </a:r>
            <a:endParaRPr baseline="-4357" sz="3825">
              <a:latin typeface="Palatino Linotype"/>
              <a:cs typeface="Palatino Linotype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863966" y="12163090"/>
            <a:ext cx="1058545" cy="414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7025" algn="l"/>
                <a:tab pos="869315" algn="l"/>
              </a:tabLst>
            </a:pPr>
            <a:r>
              <a:rPr dirty="0" sz="2550" spc="10">
                <a:latin typeface="Palatino Linotype"/>
                <a:cs typeface="Palatino Linotype"/>
              </a:rPr>
              <a:t>2</a:t>
            </a:r>
            <a:r>
              <a:rPr dirty="0" sz="2550" spc="10">
                <a:latin typeface="Palatino Linotype"/>
                <a:cs typeface="Palatino Linotype"/>
              </a:rPr>
              <a:t>	</a:t>
            </a:r>
            <a:r>
              <a:rPr dirty="0" sz="2550" i="1">
                <a:latin typeface="Cambria"/>
                <a:cs typeface="Cambria"/>
              </a:rPr>
              <a:t>si</a:t>
            </a:r>
            <a:r>
              <a:rPr dirty="0" sz="2550" spc="10" i="1">
                <a:latin typeface="Cambria"/>
                <a:cs typeface="Cambria"/>
              </a:rPr>
              <a:t>n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spc="35" i="1">
                <a:latin typeface="Cambria"/>
                <a:cs typeface="Cambria"/>
              </a:rPr>
              <a:t>8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076319" y="11698152"/>
            <a:ext cx="3193415" cy="87884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0"/>
              </a:spcBef>
              <a:tabLst>
                <a:tab pos="417830" algn="l"/>
                <a:tab pos="1950085" algn="l"/>
              </a:tabLst>
            </a:pPr>
            <a:r>
              <a:rPr dirty="0" sz="2550" spc="-110">
                <a:latin typeface="Palatino Linotype"/>
                <a:cs typeface="Palatino Linotype"/>
              </a:rPr>
              <a:t>2.	</a:t>
            </a:r>
            <a:r>
              <a:rPr dirty="0" sz="2550" spc="-95">
                <a:latin typeface="Palatino Linotype"/>
                <a:cs typeface="Palatino Linotype"/>
              </a:rPr>
              <a:t>(  </a:t>
            </a:r>
            <a:r>
              <a:rPr dirty="0" sz="2550" spc="-105">
                <a:latin typeface="Palatino Linotype"/>
                <a:cs typeface="Palatino Linotype"/>
              </a:rPr>
              <a:t>0</a:t>
            </a:r>
            <a:r>
              <a:rPr dirty="0" sz="2550" spc="-160">
                <a:latin typeface="Palatino Linotype"/>
                <a:cs typeface="Palatino Linotype"/>
              </a:rPr>
              <a:t> </a:t>
            </a:r>
            <a:r>
              <a:rPr dirty="0" sz="2550" spc="-204">
                <a:latin typeface="Palatino Linotype"/>
                <a:cs typeface="Palatino Linotype"/>
              </a:rPr>
              <a:t>,—2</a:t>
            </a:r>
            <a:r>
              <a:rPr dirty="0" sz="2550" spc="120">
                <a:latin typeface="Palatino Linotype"/>
                <a:cs typeface="Palatino Linotype"/>
              </a:rPr>
              <a:t> </a:t>
            </a:r>
            <a:r>
              <a:rPr dirty="0" sz="2550" spc="-145">
                <a:latin typeface="Palatino Linotype"/>
                <a:cs typeface="Palatino Linotype"/>
              </a:rPr>
              <a:t>)	</a:t>
            </a:r>
            <a:r>
              <a:rPr dirty="0" sz="2550" spc="-20">
                <a:latin typeface="Palatino Linotype"/>
                <a:cs typeface="Palatino Linotype"/>
              </a:rPr>
              <a:t>3. ( </a:t>
            </a:r>
            <a:r>
              <a:rPr dirty="0" sz="2550" spc="-30">
                <a:latin typeface="Palatino Linotype"/>
                <a:cs typeface="Palatino Linotype"/>
              </a:rPr>
              <a:t>1 </a:t>
            </a:r>
            <a:r>
              <a:rPr dirty="0" sz="2550" spc="-195">
                <a:latin typeface="Palatino Linotype"/>
                <a:cs typeface="Palatino Linotype"/>
              </a:rPr>
              <a:t>,</a:t>
            </a:r>
            <a:r>
              <a:rPr dirty="0" sz="2550" spc="20">
                <a:latin typeface="Palatino Linotype"/>
                <a:cs typeface="Palatino Linotype"/>
              </a:rPr>
              <a:t> </a:t>
            </a:r>
            <a:r>
              <a:rPr dirty="0" sz="2550" spc="-385">
                <a:latin typeface="Palatino Linotype"/>
                <a:cs typeface="Palatino Linotype"/>
              </a:rPr>
              <a:t>1 </a:t>
            </a:r>
            <a:r>
              <a:rPr dirty="0" sz="2550" spc="-260">
                <a:latin typeface="Palatino Linotype"/>
                <a:cs typeface="Palatino Linotype"/>
              </a:rPr>
              <a:t>)</a:t>
            </a:r>
            <a:endParaRPr sz="2550">
              <a:latin typeface="Palatino Linotype"/>
              <a:cs typeface="Palatino Linotype"/>
            </a:endParaRPr>
          </a:p>
          <a:p>
            <a:pPr marL="64769">
              <a:lnSpc>
                <a:spcPct val="100000"/>
              </a:lnSpc>
              <a:spcBef>
                <a:spcPts val="300"/>
              </a:spcBef>
            </a:pPr>
            <a:r>
              <a:rPr dirty="0" sz="2550" spc="-105">
                <a:latin typeface="Palatino Linotype"/>
                <a:cs typeface="Palatino Linotype"/>
              </a:rPr>
              <a:t>into </a:t>
            </a:r>
            <a:r>
              <a:rPr dirty="0" sz="2550" spc="-120">
                <a:latin typeface="Palatino Linotype"/>
                <a:cs typeface="Palatino Linotype"/>
              </a:rPr>
              <a:t>rectangular</a:t>
            </a:r>
            <a:r>
              <a:rPr dirty="0" sz="2550" spc="-175">
                <a:latin typeface="Palatino Linotype"/>
                <a:cs typeface="Palatino Linotype"/>
              </a:rPr>
              <a:t> </a:t>
            </a:r>
            <a:r>
              <a:rPr dirty="0" baseline="-6535" sz="3825" spc="-44">
                <a:latin typeface="Palatino Linotype"/>
                <a:cs typeface="Palatino Linotype"/>
              </a:rPr>
              <a:t>coo.</a:t>
            </a:r>
            <a:endParaRPr baseline="-6535" sz="3825">
              <a:latin typeface="Palatino Linotype"/>
              <a:cs typeface="Palatino Linotype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697794" y="12613313"/>
            <a:ext cx="1869439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400175" algn="l"/>
              </a:tabLst>
            </a:pPr>
            <a:r>
              <a:rPr dirty="0" sz="2550" spc="-210">
                <a:latin typeface="Palatino Linotype"/>
                <a:cs typeface="Palatino Linotype"/>
              </a:rPr>
              <a:t>multiplied	</a:t>
            </a:r>
            <a:r>
              <a:rPr dirty="0" sz="2550" spc="-285">
                <a:latin typeface="Palatino Linotype"/>
                <a:cs typeface="Palatino Linotype"/>
              </a:rPr>
              <a:t>by</a:t>
            </a:r>
            <a:r>
              <a:rPr dirty="0" sz="2550" spc="-200">
                <a:latin typeface="Palatino Linotype"/>
                <a:cs typeface="Palatino Linotype"/>
              </a:rPr>
              <a:t> </a:t>
            </a:r>
            <a:r>
              <a:rPr dirty="0" sz="2550" spc="-204">
                <a:latin typeface="Palatino Linotype"/>
                <a:cs typeface="Palatino Linotype"/>
              </a:rPr>
              <a:t>r</a:t>
            </a:r>
            <a:endParaRPr sz="2550">
              <a:latin typeface="Palatino Linotype"/>
              <a:cs typeface="Palatino Linotype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655761" y="12547675"/>
            <a:ext cx="1871980" cy="944880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471170" algn="l"/>
                <a:tab pos="789305" algn="l"/>
                <a:tab pos="1094740" algn="l"/>
                <a:tab pos="1636395" algn="l"/>
              </a:tabLst>
            </a:pPr>
            <a:r>
              <a:rPr dirty="0" sz="2550" spc="20">
                <a:latin typeface="Palatino Linotype"/>
                <a:cs typeface="Palatino Linotype"/>
              </a:rPr>
              <a:t>r	</a:t>
            </a:r>
            <a:r>
              <a:rPr dirty="0" sz="2550" spc="30">
                <a:latin typeface="Palatino Linotype"/>
                <a:cs typeface="Palatino Linotype"/>
              </a:rPr>
              <a:t>=	</a:t>
            </a:r>
            <a:r>
              <a:rPr dirty="0" sz="2550" spc="-75">
                <a:latin typeface="Palatino Linotype"/>
                <a:cs typeface="Palatino Linotype"/>
              </a:rPr>
              <a:t>2	</a:t>
            </a:r>
            <a:r>
              <a:rPr dirty="0" sz="2550" spc="-65" i="1">
                <a:latin typeface="Cambria"/>
                <a:cs typeface="Cambria"/>
              </a:rPr>
              <a:t>sin	</a:t>
            </a:r>
            <a:r>
              <a:rPr dirty="0" sz="2550" spc="-40" i="1">
                <a:latin typeface="Cambria"/>
                <a:cs typeface="Cambria"/>
              </a:rPr>
              <a:t>8</a:t>
            </a:r>
            <a:endParaRPr sz="2550">
              <a:latin typeface="Cambria"/>
              <a:cs typeface="Cambria"/>
            </a:endParaRPr>
          </a:p>
          <a:p>
            <a:pPr marL="54610">
              <a:lnSpc>
                <a:spcPct val="100000"/>
              </a:lnSpc>
              <a:spcBef>
                <a:spcPts val="555"/>
              </a:spcBef>
              <a:tabLst>
                <a:tab pos="471170" algn="l"/>
                <a:tab pos="798195" algn="l"/>
              </a:tabLst>
            </a:pPr>
            <a:r>
              <a:rPr dirty="0" sz="2550" spc="-155">
                <a:latin typeface="Palatino Linotype"/>
                <a:cs typeface="Palatino Linotype"/>
              </a:rPr>
              <a:t>r'	</a:t>
            </a:r>
            <a:r>
              <a:rPr dirty="0" sz="2550" spc="-254">
                <a:latin typeface="Palatino Linotype"/>
                <a:cs typeface="Palatino Linotype"/>
              </a:rPr>
              <a:t>=	</a:t>
            </a:r>
            <a:r>
              <a:rPr dirty="0" sz="2550" spc="-155">
                <a:latin typeface="Palatino Linotype"/>
                <a:cs typeface="Palatino Linotype"/>
              </a:rPr>
              <a:t>2 </a:t>
            </a:r>
            <a:r>
              <a:rPr dirty="0" sz="2550" spc="-130">
                <a:latin typeface="Palatino Linotype"/>
                <a:cs typeface="Palatino Linotype"/>
              </a:rPr>
              <a:t>r*sin</a:t>
            </a:r>
            <a:r>
              <a:rPr dirty="0" sz="2550" spc="120">
                <a:latin typeface="Palatino Linotype"/>
                <a:cs typeface="Palatino Linotype"/>
              </a:rPr>
              <a:t> </a:t>
            </a:r>
            <a:r>
              <a:rPr dirty="0" sz="2550" spc="-120" i="1">
                <a:latin typeface="Cambria"/>
                <a:cs typeface="Cambria"/>
              </a:rPr>
              <a:t>8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647779" y="14254272"/>
            <a:ext cx="351155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50" spc="-70">
                <a:latin typeface="Palatino Linotype"/>
                <a:cs typeface="Palatino Linotype"/>
              </a:rPr>
              <a:t>y2</a:t>
            </a:r>
            <a:endParaRPr sz="2550">
              <a:latin typeface="Palatino Linotype"/>
              <a:cs typeface="Palatino Linotype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831151" y="14380860"/>
            <a:ext cx="3826510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1566545" algn="l"/>
                <a:tab pos="1860550" algn="l"/>
                <a:tab pos="3293110" algn="l"/>
                <a:tab pos="3615690" algn="l"/>
              </a:tabLst>
            </a:pPr>
            <a:r>
              <a:rPr dirty="0" baseline="1089" sz="3825" spc="104" i="1">
                <a:latin typeface="Cambria"/>
                <a:cs typeface="Cambria"/>
              </a:rPr>
              <a:t>x</a:t>
            </a:r>
            <a:r>
              <a:rPr dirty="0" baseline="1089" sz="3825" spc="-300" i="1">
                <a:latin typeface="Cambria"/>
                <a:cs typeface="Cambria"/>
              </a:rPr>
              <a:t> </a:t>
            </a:r>
            <a:r>
              <a:rPr dirty="0" baseline="33333" sz="2625" spc="-120" i="1">
                <a:latin typeface="Cambria"/>
                <a:cs typeface="Cambria"/>
              </a:rPr>
              <a:t>2 </a:t>
            </a:r>
            <a:r>
              <a:rPr dirty="0" baseline="33333" sz="2625" spc="82" i="1">
                <a:latin typeface="Cambria"/>
                <a:cs typeface="Cambria"/>
              </a:rPr>
              <a:t> </a:t>
            </a:r>
            <a:r>
              <a:rPr dirty="0" sz="2550" spc="-105" i="1">
                <a:latin typeface="Cambria"/>
                <a:cs typeface="Cambria"/>
              </a:rPr>
              <a:t>+	</a:t>
            </a:r>
            <a:r>
              <a:rPr dirty="0" sz="2550" spc="-75">
                <a:latin typeface="Palatino Linotype"/>
                <a:cs typeface="Palatino Linotype"/>
              </a:rPr>
              <a:t>2	</a:t>
            </a:r>
            <a:r>
              <a:rPr dirty="0" sz="2550" spc="105">
                <a:latin typeface="Palatino Linotype"/>
                <a:cs typeface="Palatino Linotype"/>
              </a:rPr>
              <a:t>y </a:t>
            </a:r>
            <a:r>
              <a:rPr dirty="0" sz="2550" spc="-240" i="1">
                <a:latin typeface="Cambria"/>
                <a:cs typeface="Cambria"/>
              </a:rPr>
              <a:t>3-   </a:t>
            </a:r>
            <a:r>
              <a:rPr dirty="0" sz="2550" spc="-285">
                <a:latin typeface="Palatino Linotype"/>
                <a:cs typeface="Palatino Linotype"/>
              </a:rPr>
              <a:t>1</a:t>
            </a:r>
            <a:r>
              <a:rPr dirty="0" sz="2550" spc="-140">
                <a:latin typeface="Palatino Linotype"/>
                <a:cs typeface="Palatino Linotype"/>
              </a:rPr>
              <a:t> </a:t>
            </a:r>
            <a:r>
              <a:rPr dirty="0" sz="2550" spc="-409">
                <a:latin typeface="Palatino Linotype"/>
                <a:cs typeface="Palatino Linotype"/>
              </a:rPr>
              <a:t>— </a:t>
            </a:r>
            <a:r>
              <a:rPr dirty="0" sz="2550" spc="-250">
                <a:latin typeface="Palatino Linotype"/>
                <a:cs typeface="Palatino Linotype"/>
              </a:rPr>
              <a:t> </a:t>
            </a:r>
            <a:r>
              <a:rPr dirty="0" baseline="-7625" sz="3825" spc="-307">
                <a:solidFill>
                  <a:srgbClr val="050505"/>
                </a:solidFill>
                <a:latin typeface="Palatino Linotype"/>
                <a:cs typeface="Palatino Linotype"/>
              </a:rPr>
              <a:t>1	</a:t>
            </a:r>
            <a:r>
              <a:rPr dirty="0" baseline="-7625" sz="3825" spc="-307">
                <a:latin typeface="Palatino Linotype"/>
                <a:cs typeface="Palatino Linotype"/>
              </a:rPr>
              <a:t>=	</a:t>
            </a:r>
            <a:r>
              <a:rPr dirty="0" baseline="-8714" sz="3825" spc="-37">
                <a:latin typeface="Palatino Linotype"/>
                <a:cs typeface="Palatino Linotype"/>
              </a:rPr>
              <a:t>0</a:t>
            </a:r>
            <a:endParaRPr baseline="-8714" sz="3825">
              <a:latin typeface="Palatino Linotype"/>
              <a:cs typeface="Palatino Linotype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857808" y="14786021"/>
            <a:ext cx="2708910" cy="501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16610" algn="l"/>
                <a:tab pos="1799589" algn="l"/>
                <a:tab pos="2185670" algn="l"/>
              </a:tabLst>
            </a:pPr>
            <a:r>
              <a:rPr dirty="0" sz="3100" spc="-45" i="1">
                <a:latin typeface="Times New Roman"/>
                <a:cs typeface="Times New Roman"/>
              </a:rPr>
              <a:t>x’</a:t>
            </a:r>
            <a:r>
              <a:rPr dirty="0" sz="3100" spc="200" i="1">
                <a:latin typeface="Times New Roman"/>
                <a:cs typeface="Times New Roman"/>
              </a:rPr>
              <a:t> </a:t>
            </a:r>
            <a:r>
              <a:rPr dirty="0" sz="3100" spc="-130">
                <a:latin typeface="Times New Roman"/>
                <a:cs typeface="Times New Roman"/>
              </a:rPr>
              <a:t>+	</a:t>
            </a:r>
            <a:r>
              <a:rPr dirty="0" sz="3100" spc="125">
                <a:latin typeface="Times New Roman"/>
                <a:cs typeface="Times New Roman"/>
              </a:rPr>
              <a:t>(y</a:t>
            </a:r>
            <a:r>
              <a:rPr dirty="0" sz="3100" spc="10">
                <a:latin typeface="Times New Roman"/>
                <a:cs typeface="Times New Roman"/>
              </a:rPr>
              <a:t> </a:t>
            </a:r>
            <a:r>
              <a:rPr dirty="0" sz="3100" spc="-1570">
                <a:latin typeface="Times New Roman"/>
                <a:cs typeface="Times New Roman"/>
              </a:rPr>
              <a:t>—</a:t>
            </a:r>
            <a:r>
              <a:rPr dirty="0" sz="3100" spc="90">
                <a:latin typeface="Times New Roman"/>
                <a:cs typeface="Times New Roman"/>
              </a:rPr>
              <a:t> </a:t>
            </a:r>
            <a:r>
              <a:rPr dirty="0" sz="3100" spc="-440">
                <a:latin typeface="Times New Roman"/>
                <a:cs typeface="Times New Roman"/>
              </a:rPr>
              <a:t>i	</a:t>
            </a:r>
            <a:r>
              <a:rPr dirty="0" sz="3100" spc="-405">
                <a:latin typeface="Times New Roman"/>
                <a:cs typeface="Times New Roman"/>
              </a:rPr>
              <a:t>)'	</a:t>
            </a:r>
            <a:r>
              <a:rPr dirty="0" sz="3100" spc="-45">
                <a:latin typeface="Times New Roman"/>
                <a:cs typeface="Times New Roman"/>
              </a:rPr>
              <a:t>=</a:t>
            </a:r>
            <a:r>
              <a:rPr dirty="0" sz="3100" spc="-65">
                <a:latin typeface="Times New Roman"/>
                <a:cs typeface="Times New Roman"/>
              </a:rPr>
              <a:t> </a:t>
            </a:r>
            <a:r>
              <a:rPr dirty="0" sz="3100" spc="-40">
                <a:latin typeface="Times New Roman"/>
                <a:cs typeface="Times New Roman"/>
              </a:rPr>
              <a:t>1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060539" y="10718916"/>
            <a:ext cx="1528445" cy="408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49300" algn="l"/>
              </a:tabLst>
            </a:pPr>
            <a:r>
              <a:rPr dirty="0" sz="2500" spc="-35">
                <a:latin typeface="Consolas"/>
                <a:cs typeface="Consolas"/>
              </a:rPr>
              <a:t>)	</a:t>
            </a:r>
            <a:r>
              <a:rPr dirty="0" sz="2500" spc="-370">
                <a:latin typeface="Consolas"/>
                <a:cs typeface="Consolas"/>
              </a:rPr>
              <a:t>3.</a:t>
            </a:r>
            <a:r>
              <a:rPr dirty="0" sz="2500" spc="-465">
                <a:latin typeface="Consolas"/>
                <a:cs typeface="Consolas"/>
              </a:rPr>
              <a:t> </a:t>
            </a:r>
            <a:r>
              <a:rPr dirty="0" sz="2500" spc="-375">
                <a:latin typeface="Consolas"/>
                <a:cs typeface="Consolas"/>
              </a:rPr>
              <a:t>(8,</a:t>
            </a:r>
            <a:endParaRPr sz="2500">
              <a:latin typeface="Consolas"/>
              <a:cs typeface="Consola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600863" y="15319202"/>
            <a:ext cx="6899909" cy="447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1039494" algn="l"/>
                <a:tab pos="1388745" algn="l"/>
                <a:tab pos="3955415" algn="l"/>
                <a:tab pos="5608320" algn="l"/>
              </a:tabLst>
            </a:pPr>
            <a:r>
              <a:rPr dirty="0" baseline="9615" sz="3900" spc="-142">
                <a:latin typeface="Trebuchet MS"/>
                <a:cs typeface="Trebuchet MS"/>
              </a:rPr>
              <a:t>Which	</a:t>
            </a:r>
            <a:r>
              <a:rPr dirty="0" baseline="7478" sz="3900" spc="-217">
                <a:latin typeface="Trebuchet MS"/>
                <a:cs typeface="Trebuchet MS"/>
              </a:rPr>
              <a:t>is	</a:t>
            </a:r>
            <a:r>
              <a:rPr dirty="0" baseline="7478" sz="3900" spc="-307">
                <a:latin typeface="Trebuchet MS"/>
                <a:cs typeface="Trebuchet MS"/>
              </a:rPr>
              <a:t>circle </a:t>
            </a:r>
            <a:r>
              <a:rPr dirty="0" baseline="1068" sz="3900" spc="-157">
                <a:latin typeface="Trebuchet MS"/>
                <a:cs typeface="Trebuchet MS"/>
              </a:rPr>
              <a:t>of</a:t>
            </a:r>
            <a:r>
              <a:rPr dirty="0" baseline="1068" sz="3900" spc="-112">
                <a:latin typeface="Trebuchet MS"/>
                <a:cs typeface="Trebuchet MS"/>
              </a:rPr>
              <a:t> </a:t>
            </a:r>
            <a:r>
              <a:rPr dirty="0" baseline="1068" sz="3900" spc="-135">
                <a:latin typeface="Trebuchet MS"/>
                <a:cs typeface="Trebuchet MS"/>
              </a:rPr>
              <a:t>radius</a:t>
            </a:r>
            <a:r>
              <a:rPr dirty="0" baseline="1068" sz="3900" spc="-157">
                <a:latin typeface="Trebuchet MS"/>
                <a:cs typeface="Trebuchet MS"/>
              </a:rPr>
              <a:t> </a:t>
            </a:r>
            <a:r>
              <a:rPr dirty="0" baseline="1068" sz="3900" spc="150">
                <a:latin typeface="Trebuchet MS"/>
                <a:cs typeface="Trebuchet MS"/>
              </a:rPr>
              <a:t>=1	</a:t>
            </a:r>
            <a:r>
              <a:rPr dirty="0" baseline="1068" sz="3900" spc="-187">
                <a:latin typeface="Trebuchet MS"/>
                <a:cs typeface="Trebuchet MS"/>
              </a:rPr>
              <a:t>and</a:t>
            </a:r>
            <a:r>
              <a:rPr dirty="0" baseline="1068" sz="3900" spc="-202">
                <a:latin typeface="Trebuchet MS"/>
                <a:cs typeface="Trebuchet MS"/>
              </a:rPr>
              <a:t> </a:t>
            </a:r>
            <a:r>
              <a:rPr dirty="0" baseline="2136" sz="3900" spc="-217">
                <a:latin typeface="Trebuchet MS"/>
                <a:cs typeface="Trebuchet MS"/>
              </a:rPr>
              <a:t>c</a:t>
            </a:r>
            <a:r>
              <a:rPr dirty="0" sz="2600" spc="-145">
                <a:latin typeface="Trebuchet MS"/>
                <a:cs typeface="Trebuchet MS"/>
              </a:rPr>
              <a:t>enter	</a:t>
            </a:r>
            <a:r>
              <a:rPr dirty="0" baseline="1068" sz="3900" spc="30">
                <a:latin typeface="Trebuchet MS"/>
                <a:cs typeface="Trebuchet MS"/>
              </a:rPr>
              <a:t>= </a:t>
            </a:r>
            <a:r>
              <a:rPr dirty="0" baseline="1068" sz="3900" spc="-89">
                <a:latin typeface="Trebuchet MS"/>
                <a:cs typeface="Trebuchet MS"/>
              </a:rPr>
              <a:t>( </a:t>
            </a:r>
            <a:r>
              <a:rPr dirty="0" baseline="-6060" sz="4125" spc="-262">
                <a:latin typeface="Trebuchet MS"/>
                <a:cs typeface="Trebuchet MS"/>
              </a:rPr>
              <a:t>o </a:t>
            </a:r>
            <a:r>
              <a:rPr dirty="0" baseline="1068" sz="3900" spc="-165">
                <a:latin typeface="Trebuchet MS"/>
                <a:cs typeface="Trebuchet MS"/>
              </a:rPr>
              <a:t>, </a:t>
            </a:r>
            <a:r>
              <a:rPr dirty="0" baseline="1068" sz="3900" spc="-232">
                <a:latin typeface="Trebuchet MS"/>
                <a:cs typeface="Trebuchet MS"/>
              </a:rPr>
              <a:t>1</a:t>
            </a:r>
            <a:r>
              <a:rPr dirty="0" baseline="1068" sz="3900" spc="-794">
                <a:latin typeface="Trebuchet MS"/>
                <a:cs typeface="Trebuchet MS"/>
              </a:rPr>
              <a:t> </a:t>
            </a:r>
            <a:r>
              <a:rPr dirty="0" baseline="1068" sz="3900" spc="97">
                <a:latin typeface="Trebuchet MS"/>
                <a:cs typeface="Trebuchet MS"/>
              </a:rPr>
              <a:t>)</a:t>
            </a:r>
            <a:endParaRPr baseline="1068" sz="39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110348" y="17280019"/>
            <a:ext cx="592455" cy="49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50" spc="-120">
                <a:latin typeface="Trebuchet MS"/>
                <a:cs typeface="Trebuchet MS"/>
              </a:rPr>
              <a:t>114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764466" y="10636477"/>
            <a:ext cx="233679" cy="2940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spc="-60">
                <a:latin typeface="Palatino Linotype"/>
                <a:cs typeface="Palatino Linotype"/>
              </a:rPr>
              <a:t>91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114599" y="10733241"/>
            <a:ext cx="1854835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19430" algn="l"/>
                <a:tab pos="998855" algn="l"/>
                <a:tab pos="1765935" algn="l"/>
              </a:tabLst>
            </a:pPr>
            <a:r>
              <a:rPr dirty="0" sz="2550" spc="-50">
                <a:latin typeface="Palatino Linotype"/>
                <a:cs typeface="Palatino Linotype"/>
              </a:rPr>
              <a:t>)</a:t>
            </a:r>
            <a:r>
              <a:rPr dirty="0" sz="2550" spc="-50">
                <a:latin typeface="Palatino Linotype"/>
                <a:cs typeface="Palatino Linotype"/>
              </a:rPr>
              <a:t>	</a:t>
            </a:r>
            <a:r>
              <a:rPr dirty="0" sz="2550" spc="-40">
                <a:latin typeface="Palatino Linotype"/>
                <a:cs typeface="Palatino Linotype"/>
              </a:rPr>
              <a:t>4.</a:t>
            </a:r>
            <a:r>
              <a:rPr dirty="0" sz="2550" spc="-40">
                <a:latin typeface="Palatino Linotype"/>
                <a:cs typeface="Palatino Linotype"/>
              </a:rPr>
              <a:t>	</a:t>
            </a:r>
            <a:r>
              <a:rPr dirty="0" sz="2550" spc="120">
                <a:latin typeface="Palatino Linotype"/>
                <a:cs typeface="Palatino Linotype"/>
              </a:rPr>
              <a:t>(0</a:t>
            </a:r>
            <a:r>
              <a:rPr dirty="0" sz="2550" spc="114">
                <a:latin typeface="Palatino Linotype"/>
                <a:cs typeface="Palatino Linotype"/>
              </a:rPr>
              <a:t> </a:t>
            </a:r>
            <a:r>
              <a:rPr dirty="0" sz="2550" spc="-195">
                <a:latin typeface="Palatino Linotype"/>
                <a:cs typeface="Palatino Linotype"/>
              </a:rPr>
              <a:t>,</a:t>
            </a:r>
            <a:r>
              <a:rPr dirty="0" sz="2550">
                <a:latin typeface="Palatino Linotype"/>
                <a:cs typeface="Palatino Linotype"/>
              </a:rPr>
              <a:t>	</a:t>
            </a:r>
            <a:r>
              <a:rPr dirty="0" sz="2550" spc="-260">
                <a:latin typeface="Palatino Linotype"/>
                <a:cs typeface="Palatino Linotype"/>
              </a:rPr>
              <a:t>)</a:t>
            </a:r>
            <a:endParaRPr sz="2550">
              <a:latin typeface="Palatino Linotype"/>
              <a:cs typeface="Palatino Linotype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644516" y="14781333"/>
            <a:ext cx="406400" cy="501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23215" algn="l"/>
              </a:tabLst>
            </a:pPr>
            <a:r>
              <a:rPr dirty="0" sz="3100" spc="5">
                <a:latin typeface="Palatino Linotype"/>
                <a:cs typeface="Palatino Linotype"/>
              </a:rPr>
              <a:t>°</a:t>
            </a:r>
            <a:r>
              <a:rPr dirty="0" sz="3100" spc="5">
                <a:latin typeface="Palatino Linotype"/>
                <a:cs typeface="Palatino Linotype"/>
              </a:rPr>
              <a:t>	</a:t>
            </a:r>
            <a:r>
              <a:rPr dirty="0" sz="3100" spc="-465">
                <a:latin typeface="Palatino Linotype"/>
                <a:cs typeface="Palatino Linotype"/>
              </a:rPr>
              <a:t>t</a:t>
            </a:r>
            <a:endParaRPr sz="31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088" y="755867"/>
            <a:ext cx="12633777" cy="18288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27717" y="10634002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821" y="0"/>
                </a:lnTo>
              </a:path>
            </a:pathLst>
          </a:custGeom>
          <a:ln w="20614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27717" y="10553834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821" y="0"/>
                </a:lnTo>
              </a:path>
            </a:pathLst>
          </a:custGeom>
          <a:ln w="20614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11458" y="4094610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 h="0">
                <a:moveTo>
                  <a:pt x="0" y="0"/>
                </a:moveTo>
                <a:lnTo>
                  <a:pt x="176368" y="0"/>
                </a:lnTo>
              </a:path>
            </a:pathLst>
          </a:custGeom>
          <a:ln w="20614">
            <a:solidFill>
              <a:srgbClr val="34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20620" y="4103768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 h="0">
                <a:moveTo>
                  <a:pt x="0" y="0"/>
                </a:moveTo>
                <a:lnTo>
                  <a:pt x="178659" y="0"/>
                </a:lnTo>
              </a:path>
            </a:pathLst>
          </a:custGeom>
          <a:ln w="20614">
            <a:solidFill>
              <a:srgbClr val="34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58557" y="6057567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 h="0">
                <a:moveTo>
                  <a:pt x="0" y="0"/>
                </a:moveTo>
                <a:lnTo>
                  <a:pt x="187821" y="0"/>
                </a:lnTo>
              </a:path>
            </a:pathLst>
          </a:custGeom>
          <a:ln w="20614">
            <a:solidFill>
              <a:srgbClr val="4B4B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58557" y="5969386"/>
            <a:ext cx="187960" cy="20955"/>
          </a:xfrm>
          <a:custGeom>
            <a:avLst/>
            <a:gdLst/>
            <a:ahLst/>
            <a:cxnLst/>
            <a:rect l="l" t="t" r="r" b="b"/>
            <a:pathLst>
              <a:path w="187959" h="20954">
                <a:moveTo>
                  <a:pt x="0" y="0"/>
                </a:moveTo>
                <a:lnTo>
                  <a:pt x="187821" y="0"/>
                </a:lnTo>
                <a:lnTo>
                  <a:pt x="187821" y="20614"/>
                </a:lnTo>
                <a:lnTo>
                  <a:pt x="0" y="20614"/>
                </a:lnTo>
                <a:lnTo>
                  <a:pt x="0" y="0"/>
                </a:lnTo>
                <a:close/>
              </a:path>
            </a:pathLst>
          </a:custGeom>
          <a:solidFill>
            <a:srgbClr val="4B4B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05820" y="6970340"/>
            <a:ext cx="197485" cy="20955"/>
          </a:xfrm>
          <a:custGeom>
            <a:avLst/>
            <a:gdLst/>
            <a:ahLst/>
            <a:cxnLst/>
            <a:rect l="l" t="t" r="r" b="b"/>
            <a:pathLst>
              <a:path w="197484" h="20954">
                <a:moveTo>
                  <a:pt x="0" y="0"/>
                </a:moveTo>
                <a:lnTo>
                  <a:pt x="196983" y="0"/>
                </a:lnTo>
                <a:lnTo>
                  <a:pt x="196983" y="20614"/>
                </a:lnTo>
                <a:lnTo>
                  <a:pt x="0" y="20614"/>
                </a:lnTo>
                <a:lnTo>
                  <a:pt x="0" y="0"/>
                </a:lnTo>
                <a:close/>
              </a:path>
            </a:pathLst>
          </a:custGeom>
          <a:solidFill>
            <a:srgbClr val="2F2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26434" y="6892456"/>
            <a:ext cx="176530" cy="20955"/>
          </a:xfrm>
          <a:custGeom>
            <a:avLst/>
            <a:gdLst/>
            <a:ahLst/>
            <a:cxnLst/>
            <a:rect l="l" t="t" r="r" b="b"/>
            <a:pathLst>
              <a:path w="176529" h="20954">
                <a:moveTo>
                  <a:pt x="0" y="0"/>
                </a:moveTo>
                <a:lnTo>
                  <a:pt x="176368" y="0"/>
                </a:lnTo>
                <a:lnTo>
                  <a:pt x="176368" y="20614"/>
                </a:lnTo>
                <a:lnTo>
                  <a:pt x="0" y="20614"/>
                </a:lnTo>
                <a:lnTo>
                  <a:pt x="0" y="0"/>
                </a:lnTo>
                <a:close/>
              </a:path>
            </a:pathLst>
          </a:custGeom>
          <a:solidFill>
            <a:srgbClr val="2F2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20620" y="4172484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 h="0">
                <a:moveTo>
                  <a:pt x="0" y="0"/>
                </a:moveTo>
                <a:lnTo>
                  <a:pt x="178659" y="0"/>
                </a:lnTo>
              </a:path>
            </a:pathLst>
          </a:custGeom>
          <a:ln w="20614">
            <a:solidFill>
              <a:srgbClr val="34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14981" y="6961171"/>
            <a:ext cx="179070" cy="20955"/>
          </a:xfrm>
          <a:custGeom>
            <a:avLst/>
            <a:gdLst/>
            <a:ahLst/>
            <a:cxnLst/>
            <a:rect l="l" t="t" r="r" b="b"/>
            <a:pathLst>
              <a:path w="179070" h="20954">
                <a:moveTo>
                  <a:pt x="0" y="0"/>
                </a:moveTo>
                <a:lnTo>
                  <a:pt x="178659" y="0"/>
                </a:lnTo>
                <a:lnTo>
                  <a:pt x="178659" y="20614"/>
                </a:lnTo>
                <a:lnTo>
                  <a:pt x="0" y="20614"/>
                </a:lnTo>
                <a:lnTo>
                  <a:pt x="0" y="0"/>
                </a:lnTo>
                <a:close/>
              </a:path>
            </a:pathLst>
          </a:custGeom>
          <a:solidFill>
            <a:srgbClr val="2F2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54590" y="6018635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 h="0">
                <a:moveTo>
                  <a:pt x="0" y="0"/>
                </a:moveTo>
                <a:lnTo>
                  <a:pt x="185530" y="0"/>
                </a:lnTo>
              </a:path>
            </a:pathLst>
          </a:custGeom>
          <a:ln w="20614">
            <a:solidFill>
              <a:srgbClr val="4B4B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65930" y="6529415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821" y="0"/>
                </a:lnTo>
              </a:path>
            </a:pathLst>
          </a:custGeom>
          <a:ln w="20614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65930" y="6441233"/>
            <a:ext cx="187960" cy="20955"/>
          </a:xfrm>
          <a:custGeom>
            <a:avLst/>
            <a:gdLst/>
            <a:ahLst/>
            <a:cxnLst/>
            <a:rect l="l" t="t" r="r" b="b"/>
            <a:pathLst>
              <a:path w="187960" h="20954">
                <a:moveTo>
                  <a:pt x="0" y="0"/>
                </a:moveTo>
                <a:lnTo>
                  <a:pt x="187821" y="0"/>
                </a:lnTo>
                <a:lnTo>
                  <a:pt x="187821" y="20614"/>
                </a:lnTo>
                <a:lnTo>
                  <a:pt x="0" y="20614"/>
                </a:lnTo>
                <a:lnTo>
                  <a:pt x="0" y="0"/>
                </a:lnTo>
                <a:close/>
              </a:path>
            </a:pathLst>
          </a:custGeom>
          <a:solidFill>
            <a:srgbClr val="3838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75092" y="6432065"/>
            <a:ext cx="179070" cy="20955"/>
          </a:xfrm>
          <a:custGeom>
            <a:avLst/>
            <a:gdLst/>
            <a:ahLst/>
            <a:cxnLst/>
            <a:rect l="l" t="t" r="r" b="b"/>
            <a:pathLst>
              <a:path w="179070" h="20954">
                <a:moveTo>
                  <a:pt x="0" y="0"/>
                </a:moveTo>
                <a:lnTo>
                  <a:pt x="178659" y="0"/>
                </a:lnTo>
                <a:lnTo>
                  <a:pt x="178659" y="20614"/>
                </a:lnTo>
                <a:lnTo>
                  <a:pt x="0" y="20614"/>
                </a:lnTo>
                <a:lnTo>
                  <a:pt x="0" y="0"/>
                </a:lnTo>
                <a:close/>
              </a:path>
            </a:pathLst>
          </a:custGeom>
          <a:solidFill>
            <a:srgbClr val="3838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750509" y="6499641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 h="0">
                <a:moveTo>
                  <a:pt x="0" y="0"/>
                </a:moveTo>
                <a:lnTo>
                  <a:pt x="196983" y="0"/>
                </a:lnTo>
              </a:path>
            </a:pathLst>
          </a:custGeom>
          <a:ln w="20614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77269" y="6960033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 h="0">
                <a:moveTo>
                  <a:pt x="0" y="0"/>
                </a:moveTo>
                <a:lnTo>
                  <a:pt x="196983" y="0"/>
                </a:lnTo>
              </a:path>
            </a:pathLst>
          </a:custGeom>
          <a:ln w="20614">
            <a:solidFill>
              <a:srgbClr val="2F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626434" y="6901625"/>
            <a:ext cx="186055" cy="20955"/>
          </a:xfrm>
          <a:custGeom>
            <a:avLst/>
            <a:gdLst/>
            <a:ahLst/>
            <a:cxnLst/>
            <a:rect l="l" t="t" r="r" b="b"/>
            <a:pathLst>
              <a:path w="186054" h="20954">
                <a:moveTo>
                  <a:pt x="0" y="0"/>
                </a:moveTo>
                <a:lnTo>
                  <a:pt x="185530" y="0"/>
                </a:lnTo>
                <a:lnTo>
                  <a:pt x="185530" y="20614"/>
                </a:lnTo>
                <a:lnTo>
                  <a:pt x="0" y="20614"/>
                </a:lnTo>
                <a:lnTo>
                  <a:pt x="0" y="0"/>
                </a:lnTo>
                <a:close/>
              </a:path>
            </a:pathLst>
          </a:custGeom>
          <a:solidFill>
            <a:srgbClr val="2F2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67719" y="5960227"/>
            <a:ext cx="179070" cy="20955"/>
          </a:xfrm>
          <a:custGeom>
            <a:avLst/>
            <a:gdLst/>
            <a:ahLst/>
            <a:cxnLst/>
            <a:rect l="l" t="t" r="r" b="b"/>
            <a:pathLst>
              <a:path w="179070" h="20954">
                <a:moveTo>
                  <a:pt x="0" y="0"/>
                </a:moveTo>
                <a:lnTo>
                  <a:pt x="178659" y="0"/>
                </a:lnTo>
                <a:lnTo>
                  <a:pt x="178659" y="20614"/>
                </a:lnTo>
                <a:lnTo>
                  <a:pt x="0" y="20614"/>
                </a:lnTo>
                <a:lnTo>
                  <a:pt x="0" y="0"/>
                </a:lnTo>
                <a:close/>
              </a:path>
            </a:pathLst>
          </a:custGeom>
          <a:solidFill>
            <a:srgbClr val="4B4B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739057" y="14117860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273" y="0"/>
                </a:lnTo>
              </a:path>
            </a:pathLst>
          </a:custGeom>
          <a:ln w="3175">
            <a:solidFill>
              <a:srgbClr val="1C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39057" y="14186575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273" y="0"/>
                </a:lnTo>
              </a:path>
            </a:pathLst>
          </a:custGeom>
          <a:ln w="3175">
            <a:solidFill>
              <a:srgbClr val="1C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48219" y="14195739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111" y="0"/>
                </a:lnTo>
              </a:path>
            </a:pathLst>
          </a:custGeom>
          <a:ln w="3175">
            <a:solidFill>
              <a:srgbClr val="1C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087777" y="8304560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4" h="0">
                <a:moveTo>
                  <a:pt x="0" y="0"/>
                </a:moveTo>
                <a:lnTo>
                  <a:pt x="196983" y="0"/>
                </a:lnTo>
              </a:path>
            </a:pathLst>
          </a:custGeom>
          <a:ln w="3175">
            <a:solidFill>
              <a:srgbClr val="1F1F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093135" y="7411263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821" y="0"/>
                </a:lnTo>
              </a:path>
            </a:pathLst>
          </a:custGeom>
          <a:ln w="3175">
            <a:solidFill>
              <a:srgbClr val="1F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365704" y="248438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111" y="0"/>
                </a:lnTo>
              </a:path>
            </a:pathLst>
          </a:custGeom>
          <a:ln w="3175">
            <a:solidFill>
              <a:srgbClr val="5754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096939" y="8295392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 h="0">
                <a:moveTo>
                  <a:pt x="0" y="0"/>
                </a:moveTo>
                <a:lnTo>
                  <a:pt x="187821" y="0"/>
                </a:lnTo>
              </a:path>
            </a:pathLst>
          </a:custGeom>
          <a:ln w="3175">
            <a:solidFill>
              <a:srgbClr val="1F1F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365704" y="2562258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 h="0">
                <a:moveTo>
                  <a:pt x="0" y="0"/>
                </a:moveTo>
                <a:lnTo>
                  <a:pt x="180949" y="0"/>
                </a:lnTo>
              </a:path>
            </a:pathLst>
          </a:custGeom>
          <a:ln w="3175">
            <a:solidFill>
              <a:srgbClr val="5754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424664" y="2355949"/>
            <a:ext cx="6419961" cy="775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414847" y="4927860"/>
            <a:ext cx="2012373" cy="265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260341" y="10449616"/>
            <a:ext cx="1560816" cy="3386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974103" y="3577395"/>
            <a:ext cx="1631314" cy="735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54075">
              <a:lnSpc>
                <a:spcPct val="100000"/>
              </a:lnSpc>
              <a:spcBef>
                <a:spcPts val="100"/>
              </a:spcBef>
            </a:pPr>
            <a:r>
              <a:rPr dirty="0" sz="1950" spc="-75">
                <a:latin typeface="Palatino Linotype"/>
                <a:cs typeface="Palatino Linotype"/>
              </a:rPr>
              <a:t>cue</a:t>
            </a:r>
            <a:r>
              <a:rPr dirty="0" sz="1950" spc="-70">
                <a:latin typeface="Palatino Linotype"/>
                <a:cs typeface="Palatino Linotype"/>
              </a:rPr>
              <a:t> </a:t>
            </a:r>
            <a:r>
              <a:rPr dirty="0" sz="1950" spc="-75" i="1">
                <a:latin typeface="Cambria"/>
                <a:cs typeface="Cambria"/>
              </a:rPr>
              <a:t>0</a:t>
            </a:r>
            <a:endParaRPr sz="19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00355" algn="l"/>
                <a:tab pos="1466850" algn="l"/>
              </a:tabLst>
            </a:pPr>
            <a:r>
              <a:rPr dirty="0" sz="2700" spc="-70">
                <a:solidFill>
                  <a:srgbClr val="131313"/>
                </a:solidFill>
                <a:latin typeface="Palatino Linotype"/>
                <a:cs typeface="Palatino Linotype"/>
              </a:rPr>
              <a:t>i</a:t>
            </a:r>
            <a:r>
              <a:rPr dirty="0" sz="2700" spc="-70">
                <a:solidFill>
                  <a:srgbClr val="131313"/>
                </a:solidFill>
                <a:latin typeface="Palatino Linotype"/>
                <a:cs typeface="Palatino Linotype"/>
              </a:rPr>
              <a:t>	</a:t>
            </a:r>
            <a:r>
              <a:rPr dirty="0" sz="2700" spc="-140">
                <a:latin typeface="Palatino Linotype"/>
                <a:cs typeface="Palatino Linotype"/>
              </a:rPr>
              <a:t>co</a:t>
            </a:r>
            <a:r>
              <a:rPr dirty="0" sz="2700" spc="-114">
                <a:latin typeface="Palatino Linotype"/>
                <a:cs typeface="Palatino Linotype"/>
              </a:rPr>
              <a:t>s</a:t>
            </a:r>
            <a:r>
              <a:rPr dirty="0" sz="2700" spc="25">
                <a:latin typeface="Palatino Linotype"/>
                <a:cs typeface="Palatino Linotype"/>
              </a:rPr>
              <a:t> </a:t>
            </a:r>
            <a:r>
              <a:rPr dirty="0" sz="2700" spc="-90">
                <a:latin typeface="Palatino Linotype"/>
                <a:cs typeface="Palatino Linotype"/>
              </a:rPr>
              <a:t>f</a:t>
            </a:r>
            <a:r>
              <a:rPr dirty="0" sz="2700">
                <a:latin typeface="Palatino Linotype"/>
                <a:cs typeface="Palatino Linotype"/>
              </a:rPr>
              <a:t>	</a:t>
            </a:r>
            <a:r>
              <a:rPr dirty="0" sz="2700" spc="-160">
                <a:latin typeface="Palatino Linotype"/>
                <a:cs typeface="Palatino Linotype"/>
              </a:rPr>
              <a:t>5</a:t>
            </a:r>
            <a:endParaRPr sz="2700">
              <a:latin typeface="Palatino Linotype"/>
              <a:cs typeface="Palatino Linotyp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44475" y="5763874"/>
            <a:ext cx="2880995" cy="421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62000" algn="l"/>
                <a:tab pos="1942464" algn="l"/>
                <a:tab pos="2561590" algn="l"/>
              </a:tabLst>
            </a:pPr>
            <a:r>
              <a:rPr dirty="0" sz="2600" spc="-380" i="1">
                <a:latin typeface="Cambria"/>
                <a:cs typeface="Cambria"/>
              </a:rPr>
              <a:t>E</a:t>
            </a:r>
            <a:r>
              <a:rPr dirty="0" sz="2600" spc="-360" i="1">
                <a:latin typeface="Cambria"/>
                <a:cs typeface="Cambria"/>
              </a:rPr>
              <a:t>X</a:t>
            </a:r>
            <a:r>
              <a:rPr dirty="0" sz="2600" i="1">
                <a:latin typeface="Cambria"/>
                <a:cs typeface="Cambria"/>
              </a:rPr>
              <a:t> </a:t>
            </a:r>
            <a:r>
              <a:rPr dirty="0" sz="2600" spc="-229" i="1">
                <a:latin typeface="Cambria"/>
                <a:cs typeface="Cambria"/>
              </a:rPr>
              <a:t> </a:t>
            </a:r>
            <a:r>
              <a:rPr dirty="0" sz="2600" spc="-225" i="1">
                <a:solidFill>
                  <a:srgbClr val="050505"/>
                </a:solidFill>
                <a:latin typeface="Cambria"/>
                <a:cs typeface="Cambria"/>
              </a:rPr>
              <a:t>/</a:t>
            </a:r>
            <a:r>
              <a:rPr dirty="0" sz="2600" i="1">
                <a:solidFill>
                  <a:srgbClr val="050505"/>
                </a:solidFill>
                <a:latin typeface="Cambria"/>
                <a:cs typeface="Cambria"/>
              </a:rPr>
              <a:t>	</a:t>
            </a:r>
            <a:r>
              <a:rPr dirty="0" sz="2600" spc="-70" i="1">
                <a:latin typeface="Cambria"/>
                <a:cs typeface="Cambria"/>
              </a:rPr>
              <a:t>eKpres</a:t>
            </a:r>
            <a:r>
              <a:rPr dirty="0" sz="2600" spc="-55" i="1">
                <a:latin typeface="Cambria"/>
                <a:cs typeface="Cambria"/>
              </a:rPr>
              <a:t>s</a:t>
            </a:r>
            <a:r>
              <a:rPr dirty="0" sz="2600" i="1">
                <a:latin typeface="Cambria"/>
                <a:cs typeface="Cambria"/>
              </a:rPr>
              <a:t>	</a:t>
            </a:r>
            <a:r>
              <a:rPr dirty="0" sz="2600" spc="25" i="1">
                <a:latin typeface="Cambria"/>
                <a:cs typeface="Cambria"/>
              </a:rPr>
              <a:t>th</a:t>
            </a:r>
            <a:r>
              <a:rPr dirty="0" sz="2600" spc="30" i="1">
                <a:latin typeface="Cambria"/>
                <a:cs typeface="Cambria"/>
              </a:rPr>
              <a:t>e</a:t>
            </a:r>
            <a:r>
              <a:rPr dirty="0" sz="2600" i="1">
                <a:latin typeface="Cambria"/>
                <a:cs typeface="Cambria"/>
              </a:rPr>
              <a:t>	</a:t>
            </a:r>
            <a:r>
              <a:rPr dirty="0" sz="2600" spc="25" i="1">
                <a:latin typeface="Cambria"/>
                <a:cs typeface="Cambria"/>
              </a:rPr>
              <a:t>sq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55859" y="5763874"/>
            <a:ext cx="2948305" cy="421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34390" algn="l"/>
                <a:tab pos="1147445" algn="l"/>
              </a:tabLst>
            </a:pPr>
            <a:r>
              <a:rPr dirty="0" sz="2600" spc="110" i="1">
                <a:latin typeface="Cambria"/>
                <a:cs typeface="Cambria"/>
              </a:rPr>
              <a:t>Sg	</a:t>
            </a:r>
            <a:r>
              <a:rPr dirty="0" sz="2600" spc="-155" i="1">
                <a:latin typeface="Cambria"/>
                <a:cs typeface="Cambria"/>
              </a:rPr>
              <a:t>3	</a:t>
            </a:r>
            <a:r>
              <a:rPr dirty="0" sz="2600" spc="45" i="1">
                <a:latin typeface="Cambria"/>
                <a:cs typeface="Cambria"/>
              </a:rPr>
              <a:t>in </a:t>
            </a:r>
            <a:r>
              <a:rPr dirty="0" sz="2600" spc="-35" i="1">
                <a:latin typeface="Cambria"/>
                <a:cs typeface="Cambria"/>
              </a:rPr>
              <a:t>polar </a:t>
            </a:r>
            <a:r>
              <a:rPr dirty="0" sz="2600" spc="5" i="1">
                <a:latin typeface="Cambria"/>
                <a:cs typeface="Cambria"/>
              </a:rPr>
              <a:t>coo</a:t>
            </a:r>
            <a:r>
              <a:rPr dirty="0" sz="2600" spc="105" i="1">
                <a:latin typeface="Cambria"/>
                <a:cs typeface="Cambria"/>
              </a:rPr>
              <a:t> </a:t>
            </a:r>
            <a:r>
              <a:rPr dirty="0" sz="2600" i="1"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04023" y="6180221"/>
            <a:ext cx="1268730" cy="94805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660400">
              <a:lnSpc>
                <a:spcPct val="100000"/>
              </a:lnSpc>
              <a:spcBef>
                <a:spcPts val="540"/>
              </a:spcBef>
            </a:pPr>
            <a:r>
              <a:rPr dirty="0" sz="2700" spc="95">
                <a:latin typeface="Palatino Linotype"/>
                <a:cs typeface="Palatino Linotype"/>
              </a:rPr>
              <a:t>2x</a:t>
            </a:r>
            <a:endParaRPr sz="27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2600" spc="-130">
                <a:latin typeface="Palatino Linotype"/>
                <a:cs typeface="Palatino Linotype"/>
              </a:rPr>
              <a:t>2 </a:t>
            </a:r>
            <a:r>
              <a:rPr dirty="0" sz="2600" spc="-25">
                <a:latin typeface="Palatino Linotype"/>
                <a:cs typeface="Palatino Linotype"/>
              </a:rPr>
              <a:t>i’ </a:t>
            </a:r>
            <a:r>
              <a:rPr dirty="0" sz="2600" spc="-65">
                <a:latin typeface="Palatino Linotype"/>
                <a:cs typeface="Palatino Linotype"/>
              </a:rPr>
              <a:t>cos</a:t>
            </a:r>
            <a:r>
              <a:rPr dirty="0" sz="2600" spc="395">
                <a:latin typeface="Palatino Linotype"/>
                <a:cs typeface="Palatino Linotype"/>
              </a:rPr>
              <a:t> </a:t>
            </a:r>
            <a:r>
              <a:rPr dirty="0" sz="2600" spc="105">
                <a:latin typeface="Palatino Linotype"/>
                <a:cs typeface="Palatino Linotype"/>
              </a:rPr>
              <a:t>6</a:t>
            </a:r>
            <a:endParaRPr sz="2600">
              <a:latin typeface="Palatino Linotype"/>
              <a:cs typeface="Palatino Linotyp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47222" y="6180221"/>
            <a:ext cx="2051685" cy="94805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845819" algn="l"/>
              </a:tabLst>
            </a:pPr>
            <a:r>
              <a:rPr dirty="0" sz="2700" spc="100">
                <a:latin typeface="Palatino Linotype"/>
                <a:cs typeface="Palatino Linotype"/>
              </a:rPr>
              <a:t>5y	</a:t>
            </a:r>
            <a:r>
              <a:rPr dirty="0" sz="2700" spc="-65">
                <a:latin typeface="Palatino Linotype"/>
                <a:cs typeface="Palatino Linotype"/>
              </a:rPr>
              <a:t>3</a:t>
            </a:r>
            <a:endParaRPr sz="2700">
              <a:latin typeface="Palatino Linotype"/>
              <a:cs typeface="Palatino Linotype"/>
            </a:endParaRPr>
          </a:p>
          <a:p>
            <a:pPr marL="237490">
              <a:lnSpc>
                <a:spcPct val="100000"/>
              </a:lnSpc>
              <a:spcBef>
                <a:spcPts val="455"/>
              </a:spcBef>
              <a:tabLst>
                <a:tab pos="771525" algn="l"/>
                <a:tab pos="1886585" algn="l"/>
              </a:tabLst>
            </a:pPr>
            <a:r>
              <a:rPr dirty="0" sz="2600" spc="-25">
                <a:latin typeface="Palatino Linotype"/>
                <a:cs typeface="Palatino Linotype"/>
              </a:rPr>
              <a:t>3</a:t>
            </a:r>
            <a:r>
              <a:rPr dirty="0" sz="2600" spc="150">
                <a:latin typeface="Palatino Linotype"/>
                <a:cs typeface="Palatino Linotype"/>
              </a:rPr>
              <a:t> </a:t>
            </a:r>
            <a:r>
              <a:rPr dirty="0" sz="2600" spc="-225">
                <a:latin typeface="Palatino Linotype"/>
                <a:cs typeface="Palatino Linotype"/>
              </a:rPr>
              <a:t>i</a:t>
            </a:r>
            <a:r>
              <a:rPr dirty="0" sz="2600">
                <a:latin typeface="Palatino Linotype"/>
                <a:cs typeface="Palatino Linotype"/>
              </a:rPr>
              <a:t>	</a:t>
            </a:r>
            <a:r>
              <a:rPr dirty="0" sz="2600" spc="-75">
                <a:latin typeface="Palatino Linotype"/>
                <a:cs typeface="Palatino Linotype"/>
              </a:rPr>
              <a:t>sii</a:t>
            </a:r>
            <a:r>
              <a:rPr dirty="0" sz="2600" spc="-65">
                <a:latin typeface="Palatino Linotype"/>
                <a:cs typeface="Palatino Linotype"/>
              </a:rPr>
              <a:t>i</a:t>
            </a:r>
            <a:r>
              <a:rPr dirty="0" sz="2600" spc="25">
                <a:latin typeface="Palatino Linotype"/>
                <a:cs typeface="Palatino Linotype"/>
              </a:rPr>
              <a:t> </a:t>
            </a:r>
            <a:r>
              <a:rPr dirty="0" sz="2600" spc="-210">
                <a:latin typeface="Palatino Linotype"/>
                <a:cs typeface="Palatino Linotype"/>
              </a:rPr>
              <a:t>d</a:t>
            </a:r>
            <a:r>
              <a:rPr dirty="0" sz="2600">
                <a:latin typeface="Palatino Linotype"/>
                <a:cs typeface="Palatino Linotype"/>
              </a:rPr>
              <a:t>	</a:t>
            </a:r>
            <a:r>
              <a:rPr dirty="0" sz="2600" spc="-105">
                <a:latin typeface="Palatino Linotype"/>
                <a:cs typeface="Palatino Linotype"/>
              </a:rPr>
              <a:t>3</a:t>
            </a:r>
            <a:endParaRPr sz="2600">
              <a:latin typeface="Palatino Linotype"/>
              <a:cs typeface="Palatino Linotyp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01193" y="7153175"/>
            <a:ext cx="3683635" cy="43243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773430" algn="l"/>
                <a:tab pos="1900555" algn="l"/>
                <a:tab pos="2198370" algn="l"/>
              </a:tabLst>
            </a:pPr>
            <a:r>
              <a:rPr dirty="0" sz="2650" spc="-90">
                <a:latin typeface="Palatino Linotype"/>
                <a:cs typeface="Palatino Linotype"/>
              </a:rPr>
              <a:t>r</a:t>
            </a:r>
            <a:r>
              <a:rPr dirty="0" sz="2650" spc="300">
                <a:latin typeface="Palatino Linotype"/>
                <a:cs typeface="Palatino Linotype"/>
              </a:rPr>
              <a:t> </a:t>
            </a:r>
            <a:r>
              <a:rPr dirty="0" sz="2650" spc="75">
                <a:solidFill>
                  <a:srgbClr val="080808"/>
                </a:solidFill>
                <a:latin typeface="Palatino Linotype"/>
                <a:cs typeface="Palatino Linotype"/>
              </a:rPr>
              <a:t>(</a:t>
            </a:r>
            <a:r>
              <a:rPr dirty="0" sz="2650" spc="40">
                <a:solidFill>
                  <a:srgbClr val="080808"/>
                </a:solidFill>
                <a:latin typeface="Palatino Linotype"/>
                <a:cs typeface="Palatino Linotype"/>
              </a:rPr>
              <a:t> </a:t>
            </a:r>
            <a:r>
              <a:rPr dirty="0" sz="2650" spc="100">
                <a:latin typeface="Palatino Linotype"/>
                <a:cs typeface="Palatino Linotype"/>
              </a:rPr>
              <a:t>?	</a:t>
            </a:r>
            <a:r>
              <a:rPr dirty="0" sz="2650" spc="-110">
                <a:latin typeface="Palatino Linotype"/>
                <a:cs typeface="Palatino Linotype"/>
              </a:rPr>
              <a:t>cos</a:t>
            </a:r>
            <a:r>
              <a:rPr dirty="0" sz="2650" spc="30">
                <a:latin typeface="Palatino Linotype"/>
                <a:cs typeface="Palatino Linotype"/>
              </a:rPr>
              <a:t> </a:t>
            </a:r>
            <a:r>
              <a:rPr dirty="0" sz="2650" spc="-5">
                <a:latin typeface="Palatino Linotype"/>
                <a:cs typeface="Palatino Linotype"/>
              </a:rPr>
              <a:t>8	</a:t>
            </a:r>
            <a:r>
              <a:rPr dirty="0" sz="2650" spc="-140">
                <a:latin typeface="Palatino Linotype"/>
                <a:cs typeface="Palatino Linotype"/>
              </a:rPr>
              <a:t>5	</a:t>
            </a:r>
            <a:r>
              <a:rPr dirty="0" sz="2650" spc="-135">
                <a:latin typeface="Palatino Linotype"/>
                <a:cs typeface="Palatino Linotype"/>
              </a:rPr>
              <a:t>sin </a:t>
            </a:r>
            <a:r>
              <a:rPr dirty="0" sz="2650" spc="20" i="1">
                <a:latin typeface="Cambria"/>
                <a:cs typeface="Cambria"/>
              </a:rPr>
              <a:t>0 </a:t>
            </a:r>
            <a:r>
              <a:rPr dirty="0" sz="2650" spc="75">
                <a:latin typeface="Palatino Linotype"/>
                <a:cs typeface="Palatino Linotype"/>
              </a:rPr>
              <a:t>)</a:t>
            </a:r>
            <a:r>
              <a:rPr dirty="0" sz="2650" spc="75" strike="dblStrike">
                <a:latin typeface="Palatino Linotype"/>
                <a:cs typeface="Palatino Linotype"/>
              </a:rPr>
              <a:t> </a:t>
            </a:r>
            <a:r>
              <a:rPr dirty="0" sz="2650" spc="-175" strike="dblStrike">
                <a:latin typeface="Palatino Linotype"/>
                <a:cs typeface="Palatino Linotype"/>
              </a:rPr>
              <a:t>-</a:t>
            </a:r>
            <a:r>
              <a:rPr dirty="0" sz="2650" spc="-350" strike="noStrike">
                <a:latin typeface="Palatino Linotype"/>
                <a:cs typeface="Palatino Linotype"/>
              </a:rPr>
              <a:t> </a:t>
            </a:r>
            <a:r>
              <a:rPr dirty="0" sz="2650" spc="-220" strike="noStrike">
                <a:latin typeface="Palatino Linotype"/>
                <a:cs typeface="Palatino Linotype"/>
              </a:rPr>
              <a:t>3</a:t>
            </a:r>
            <a:endParaRPr sz="2650">
              <a:latin typeface="Palatino Linotype"/>
              <a:cs typeface="Palatino Linotyp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77277" y="8924773"/>
            <a:ext cx="2799080" cy="13671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6670">
              <a:lnSpc>
                <a:spcPct val="100000"/>
              </a:lnSpc>
              <a:spcBef>
                <a:spcPts val="90"/>
              </a:spcBef>
            </a:pPr>
            <a:r>
              <a:rPr dirty="0" sz="2600" spc="-25" i="1">
                <a:latin typeface="Cambria"/>
                <a:cs typeface="Cambria"/>
              </a:rPr>
              <a:t>Graphs </a:t>
            </a:r>
            <a:r>
              <a:rPr dirty="0" sz="2600" spc="5" i="1">
                <a:latin typeface="Cambria"/>
                <a:cs typeface="Cambria"/>
              </a:rPr>
              <a:t>in </a:t>
            </a:r>
            <a:r>
              <a:rPr dirty="0" sz="2600" spc="-35" i="1">
                <a:latin typeface="Cambria"/>
                <a:cs typeface="Cambria"/>
              </a:rPr>
              <a:t>polar</a:t>
            </a:r>
            <a:r>
              <a:rPr dirty="0" sz="2600" spc="200" i="1">
                <a:latin typeface="Cambria"/>
                <a:cs typeface="Cambria"/>
              </a:rPr>
              <a:t> </a:t>
            </a:r>
            <a:r>
              <a:rPr dirty="0" sz="2600" spc="30" i="1">
                <a:latin typeface="Cambria"/>
                <a:cs typeface="Cambria"/>
              </a:rPr>
              <a:t>coo.</a:t>
            </a:r>
            <a:endParaRPr sz="2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550" spc="70" i="1">
                <a:latin typeface="Calibri"/>
                <a:cs typeface="Calibri"/>
              </a:rPr>
              <a:t>1)</a:t>
            </a:r>
            <a:r>
              <a:rPr dirty="0" sz="2550" spc="-85" i="1">
                <a:latin typeface="Calibri"/>
                <a:cs typeface="Calibri"/>
              </a:rPr>
              <a:t> </a:t>
            </a:r>
            <a:r>
              <a:rPr dirty="0" sz="2550" spc="35" i="1">
                <a:latin typeface="Calibri"/>
                <a:cs typeface="Calibri"/>
              </a:rPr>
              <a:t>Lines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26288" y="11398929"/>
            <a:ext cx="2733040" cy="2937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00150">
              <a:lnSpc>
                <a:spcPct val="100000"/>
              </a:lnSpc>
              <a:spcBef>
                <a:spcPts val="105"/>
              </a:spcBef>
              <a:tabLst>
                <a:tab pos="1476375" algn="l"/>
                <a:tab pos="1805939" algn="l"/>
              </a:tabLst>
            </a:pPr>
            <a:r>
              <a:rPr dirty="0" sz="2700" spc="40">
                <a:latin typeface="Palatino Linotype"/>
                <a:cs typeface="Palatino Linotype"/>
              </a:rPr>
              <a:t>r	</a:t>
            </a:r>
            <a:r>
              <a:rPr dirty="0" sz="2700" spc="-280" strike="dblStrike">
                <a:solidFill>
                  <a:srgbClr val="6B6B6B"/>
                </a:solidFill>
                <a:latin typeface="Palatino Linotype"/>
                <a:cs typeface="Palatino Linotype"/>
              </a:rPr>
              <a:t>-</a:t>
            </a:r>
            <a:r>
              <a:rPr dirty="0" sz="2700" spc="-280" strike="noStrike">
                <a:solidFill>
                  <a:srgbClr val="6B6B6B"/>
                </a:solidFill>
                <a:latin typeface="Palatino Linotype"/>
                <a:cs typeface="Palatino Linotype"/>
              </a:rPr>
              <a:t>	</a:t>
            </a:r>
            <a:r>
              <a:rPr dirty="0" sz="2700" spc="-250" strike="noStrike">
                <a:latin typeface="Palatino Linotype"/>
                <a:cs typeface="Palatino Linotype"/>
              </a:rPr>
              <a:t>n </a:t>
            </a:r>
            <a:r>
              <a:rPr dirty="0" sz="2700" spc="-65" strike="noStrike">
                <a:latin typeface="Palatino Linotype"/>
                <a:cs typeface="Palatino Linotype"/>
              </a:rPr>
              <a:t>sec</a:t>
            </a:r>
            <a:r>
              <a:rPr dirty="0" sz="2700" spc="-80" strike="noStrike">
                <a:latin typeface="Palatino Linotype"/>
                <a:cs typeface="Palatino Linotype"/>
              </a:rPr>
              <a:t> </a:t>
            </a:r>
            <a:r>
              <a:rPr dirty="0" sz="2700" spc="-40" strike="noStrike">
                <a:latin typeface="Palatino Linotype"/>
                <a:cs typeface="Palatino Linotype"/>
              </a:rPr>
              <a:t>8</a:t>
            </a:r>
            <a:endParaRPr sz="27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700" spc="-30">
                <a:latin typeface="Palatino Linotype"/>
                <a:cs typeface="Palatino Linotype"/>
              </a:rPr>
              <a:t>r </a:t>
            </a:r>
            <a:r>
              <a:rPr dirty="0" sz="2700" spc="-130">
                <a:latin typeface="Palatino Linotype"/>
                <a:cs typeface="Palatino Linotype"/>
              </a:rPr>
              <a:t>sin </a:t>
            </a:r>
            <a:r>
              <a:rPr dirty="0" sz="2700" spc="-40">
                <a:latin typeface="Palatino Linotype"/>
                <a:cs typeface="Palatino Linotype"/>
              </a:rPr>
              <a:t>8 </a:t>
            </a:r>
            <a:r>
              <a:rPr dirty="0" sz="2700" spc="80" strike="dblStrike">
                <a:solidFill>
                  <a:srgbClr val="0F0F0F"/>
                </a:solidFill>
                <a:latin typeface="Palatino Linotype"/>
                <a:cs typeface="Palatino Linotype"/>
              </a:rPr>
              <a:t>-</a:t>
            </a:r>
            <a:r>
              <a:rPr dirty="0" sz="2700" spc="385" strike="noStrike">
                <a:solidFill>
                  <a:srgbClr val="0F0F0F"/>
                </a:solidFill>
                <a:latin typeface="Palatino Linotype"/>
                <a:cs typeface="Palatino Linotype"/>
              </a:rPr>
              <a:t> </a:t>
            </a:r>
            <a:r>
              <a:rPr dirty="0" sz="2700" spc="-70" i="1" strike="noStrike">
                <a:latin typeface="Cambria"/>
                <a:cs typeface="Cambria"/>
              </a:rPr>
              <a:t>b</a:t>
            </a:r>
            <a:endParaRPr sz="27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4700">
              <a:latin typeface="Times New Roman"/>
              <a:cs typeface="Times New Roman"/>
            </a:endParaRPr>
          </a:p>
          <a:p>
            <a:pPr marL="630555">
              <a:lnSpc>
                <a:spcPct val="100000"/>
              </a:lnSpc>
              <a:tabLst>
                <a:tab pos="1235075" algn="l"/>
              </a:tabLst>
            </a:pPr>
            <a:r>
              <a:rPr dirty="0" sz="2750" spc="-60">
                <a:latin typeface="Palatino Linotype"/>
                <a:cs typeface="Palatino Linotype"/>
              </a:rPr>
              <a:t>r	</a:t>
            </a:r>
            <a:r>
              <a:rPr dirty="0" sz="2750" spc="-105" i="1">
                <a:latin typeface="Cambria"/>
                <a:cs typeface="Cambria"/>
              </a:rPr>
              <a:t>b </a:t>
            </a:r>
            <a:r>
              <a:rPr dirty="0" sz="2750" spc="-130">
                <a:latin typeface="Palatino Linotype"/>
                <a:cs typeface="Palatino Linotype"/>
              </a:rPr>
              <a:t>csc</a:t>
            </a:r>
            <a:r>
              <a:rPr dirty="0" sz="2750" spc="-40">
                <a:latin typeface="Palatino Linotype"/>
                <a:cs typeface="Palatino Linotype"/>
              </a:rPr>
              <a:t> </a:t>
            </a:r>
            <a:r>
              <a:rPr dirty="0" sz="2750" spc="20">
                <a:latin typeface="Palatino Linotype"/>
                <a:cs typeface="Palatino Linotype"/>
              </a:rPr>
              <a:t>8</a:t>
            </a:r>
            <a:endParaRPr sz="2750">
              <a:latin typeface="Palatino Linotype"/>
              <a:cs typeface="Palatino Linotyp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41380" y="8036929"/>
            <a:ext cx="1042669" cy="4438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28295" algn="l"/>
              </a:tabLst>
            </a:pPr>
            <a:r>
              <a:rPr dirty="0" sz="2750" spc="-114">
                <a:latin typeface="Palatino Linotype"/>
                <a:cs typeface="Palatino Linotype"/>
              </a:rPr>
              <a:t>2	</a:t>
            </a:r>
            <a:r>
              <a:rPr dirty="0" sz="2750" spc="-165">
                <a:latin typeface="Palatino Linotype"/>
                <a:cs typeface="Palatino Linotype"/>
              </a:rPr>
              <a:t>cos</a:t>
            </a:r>
            <a:r>
              <a:rPr dirty="0" sz="2750" spc="-55">
                <a:latin typeface="Palatino Linotype"/>
                <a:cs typeface="Palatino Linotype"/>
              </a:rPr>
              <a:t> </a:t>
            </a:r>
            <a:r>
              <a:rPr dirty="0" sz="2750" spc="20">
                <a:solidFill>
                  <a:srgbClr val="070707"/>
                </a:solidFill>
                <a:latin typeface="Palatino Linotype"/>
                <a:cs typeface="Palatino Linotype"/>
              </a:rPr>
              <a:t>8</a:t>
            </a:r>
            <a:endParaRPr sz="2750">
              <a:latin typeface="Palatino Linotype"/>
              <a:cs typeface="Palatino Linotyp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384743" y="8036929"/>
            <a:ext cx="972819" cy="4438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09245" algn="l"/>
              </a:tabLst>
            </a:pPr>
            <a:r>
              <a:rPr dirty="0" sz="2750" spc="-185">
                <a:latin typeface="Palatino Linotype"/>
                <a:cs typeface="Palatino Linotype"/>
              </a:rPr>
              <a:t>5	</a:t>
            </a:r>
            <a:r>
              <a:rPr dirty="0" sz="2750" spc="-175">
                <a:latin typeface="Palatino Linotype"/>
                <a:cs typeface="Palatino Linotype"/>
              </a:rPr>
              <a:t>sin</a:t>
            </a:r>
            <a:r>
              <a:rPr dirty="0" sz="2750" spc="-25">
                <a:latin typeface="Palatino Linotype"/>
                <a:cs typeface="Palatino Linotype"/>
              </a:rPr>
              <a:t> </a:t>
            </a:r>
            <a:r>
              <a:rPr dirty="0" sz="2750" spc="-60">
                <a:latin typeface="Palatino Linotype"/>
                <a:cs typeface="Palatino Linotype"/>
              </a:rPr>
              <a:t>8</a:t>
            </a:r>
            <a:endParaRPr sz="27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4624" y="828945"/>
            <a:ext cx="12451627" cy="17913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236943" y="5985856"/>
            <a:ext cx="392658" cy="14118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03307" y="52354"/>
            <a:ext cx="2303594" cy="95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610801" cy="340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568522" y="122160"/>
            <a:ext cx="113434" cy="436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2800961"/>
            <a:ext cx="87257" cy="96506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49011" y="2940573"/>
            <a:ext cx="2364674" cy="3228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60370" y="3848050"/>
            <a:ext cx="3595003" cy="3228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25890" y="8254548"/>
            <a:ext cx="1902210" cy="2268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289733" y="5375842"/>
            <a:ext cx="6367145" cy="135255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30810">
              <a:lnSpc>
                <a:spcPct val="100000"/>
              </a:lnSpc>
              <a:spcBef>
                <a:spcPts val="409"/>
              </a:spcBef>
              <a:tabLst>
                <a:tab pos="1525270" algn="l"/>
                <a:tab pos="1918335" algn="l"/>
              </a:tabLst>
            </a:pPr>
            <a:r>
              <a:rPr dirty="0" sz="2400" spc="-80">
                <a:latin typeface="Palatino Linotype"/>
                <a:cs typeface="Palatino Linotype"/>
              </a:rPr>
              <a:t>2-</a:t>
            </a:r>
            <a:r>
              <a:rPr dirty="0" sz="2400" spc="60">
                <a:latin typeface="Palatino Linotype"/>
                <a:cs typeface="Palatino Linotype"/>
              </a:rPr>
              <a:t> </a:t>
            </a:r>
            <a:r>
              <a:rPr dirty="0" sz="2400" spc="-110">
                <a:latin typeface="Palatino Linotype"/>
                <a:cs typeface="Palatino Linotype"/>
              </a:rPr>
              <a:t>Circles	</a:t>
            </a:r>
            <a:r>
              <a:rPr dirty="0" sz="2400" spc="-180">
                <a:latin typeface="Palatino Linotype"/>
                <a:cs typeface="Palatino Linotype"/>
              </a:rPr>
              <a:t>in	</a:t>
            </a:r>
            <a:r>
              <a:rPr dirty="0" sz="2400" spc="-50">
                <a:latin typeface="Palatino Linotype"/>
                <a:cs typeface="Palatino Linotype"/>
              </a:rPr>
              <a:t>polar </a:t>
            </a:r>
            <a:r>
              <a:rPr dirty="0" sz="2400" spc="-15">
                <a:latin typeface="Palatino Linotype"/>
                <a:cs typeface="Palatino Linotype"/>
              </a:rPr>
              <a:t>coo</a:t>
            </a:r>
            <a:r>
              <a:rPr dirty="0" sz="2400" spc="-295">
                <a:latin typeface="Palatino Linotype"/>
                <a:cs typeface="Palatino Linotype"/>
              </a:rPr>
              <a:t> </a:t>
            </a:r>
            <a:r>
              <a:rPr dirty="0" sz="2400" spc="-5">
                <a:latin typeface="Palatino Linotype"/>
                <a:cs typeface="Palatino Linotype"/>
              </a:rPr>
              <a:t>.</a:t>
            </a:r>
            <a:endParaRPr sz="2400">
              <a:latin typeface="Palatino Linotype"/>
              <a:cs typeface="Palatino Linotype"/>
            </a:endParaRPr>
          </a:p>
          <a:p>
            <a:pPr marL="335280">
              <a:lnSpc>
                <a:spcPct val="100000"/>
              </a:lnSpc>
              <a:spcBef>
                <a:spcPts val="345"/>
              </a:spcBef>
              <a:tabLst>
                <a:tab pos="714375" algn="l"/>
                <a:tab pos="1095375" algn="l"/>
                <a:tab pos="2245995" algn="l"/>
                <a:tab pos="4383405" algn="l"/>
              </a:tabLst>
            </a:pPr>
            <a:r>
              <a:rPr dirty="0" baseline="-3898" sz="4275" spc="-30">
                <a:latin typeface="Palatino Linotype"/>
                <a:cs typeface="Palatino Linotype"/>
              </a:rPr>
              <a:t>r'	</a:t>
            </a:r>
            <a:r>
              <a:rPr dirty="0" baseline="-3898" sz="4275" spc="-37" i="1">
                <a:latin typeface="Cambria"/>
                <a:cs typeface="Cambria"/>
              </a:rPr>
              <a:t>+	</a:t>
            </a:r>
            <a:r>
              <a:rPr dirty="0" baseline="1089" sz="3825" spc="-540">
                <a:latin typeface="Palatino Linotype"/>
                <a:cs typeface="Palatino Linotype"/>
              </a:rPr>
              <a:t>r„</a:t>
            </a:r>
            <a:r>
              <a:rPr dirty="0" baseline="28571" sz="2625" spc="-540">
                <a:solidFill>
                  <a:srgbClr val="131313"/>
                </a:solidFill>
                <a:latin typeface="Palatino Linotype"/>
                <a:cs typeface="Palatino Linotype"/>
              </a:rPr>
              <a:t>2            </a:t>
            </a:r>
            <a:r>
              <a:rPr dirty="0" baseline="1207" sz="3450" spc="-44">
                <a:latin typeface="Palatino Linotype"/>
                <a:cs typeface="Palatino Linotype"/>
              </a:rPr>
              <a:t>2</a:t>
            </a:r>
            <a:r>
              <a:rPr dirty="0" baseline="1207" sz="3450" spc="382">
                <a:latin typeface="Palatino Linotype"/>
                <a:cs typeface="Palatino Linotype"/>
              </a:rPr>
              <a:t> </a:t>
            </a:r>
            <a:r>
              <a:rPr dirty="0" baseline="1207" sz="3450" spc="-877">
                <a:latin typeface="Palatino Linotype"/>
                <a:cs typeface="Palatino Linotype"/>
              </a:rPr>
              <a:t>i•</a:t>
            </a:r>
            <a:r>
              <a:rPr dirty="0" baseline="1207" sz="3450" spc="-75">
                <a:latin typeface="Palatino Linotype"/>
                <a:cs typeface="Palatino Linotype"/>
              </a:rPr>
              <a:t> </a:t>
            </a:r>
            <a:r>
              <a:rPr dirty="0" baseline="1207" sz="3450" spc="-637">
                <a:latin typeface="Palatino Linotype"/>
                <a:cs typeface="Palatino Linotype"/>
              </a:rPr>
              <a:t>”()	</a:t>
            </a:r>
            <a:r>
              <a:rPr dirty="0" baseline="1207" sz="3450" spc="-345">
                <a:latin typeface="Palatino Linotype"/>
                <a:cs typeface="Palatino Linotype"/>
              </a:rPr>
              <a:t>COS(  </a:t>
            </a:r>
            <a:r>
              <a:rPr dirty="0" baseline="1207" sz="3450" spc="172" i="1">
                <a:latin typeface="Cambria"/>
                <a:cs typeface="Cambria"/>
              </a:rPr>
              <a:t>0 </a:t>
            </a:r>
            <a:r>
              <a:rPr dirty="0" baseline="1207" sz="3450" spc="-1072" i="1">
                <a:solidFill>
                  <a:srgbClr val="3F3F3F"/>
                </a:solidFill>
                <a:latin typeface="Cambria"/>
                <a:cs typeface="Cambria"/>
              </a:rPr>
              <a:t>—</a:t>
            </a:r>
            <a:r>
              <a:rPr dirty="0" baseline="1207" sz="3450" spc="405" i="1">
                <a:solidFill>
                  <a:srgbClr val="3F3F3F"/>
                </a:solidFill>
                <a:latin typeface="Cambria"/>
                <a:cs typeface="Cambria"/>
              </a:rPr>
              <a:t> </a:t>
            </a:r>
            <a:r>
              <a:rPr dirty="0" sz="2300" spc="-360">
                <a:latin typeface="Palatino Linotype"/>
                <a:cs typeface="Palatino Linotype"/>
              </a:rPr>
              <a:t>0  </a:t>
            </a:r>
            <a:r>
              <a:rPr dirty="0" baseline="-13285" sz="3450" spc="-142">
                <a:latin typeface="Palatino Linotype"/>
                <a:cs typeface="Palatino Linotype"/>
              </a:rPr>
              <a:t>s</a:t>
            </a:r>
            <a:r>
              <a:rPr dirty="0" baseline="-13285" sz="3450" spc="-367">
                <a:latin typeface="Palatino Linotype"/>
                <a:cs typeface="Palatino Linotype"/>
              </a:rPr>
              <a:t> </a:t>
            </a:r>
            <a:r>
              <a:rPr dirty="0" sz="2300" spc="-75">
                <a:latin typeface="Palatino Linotype"/>
                <a:cs typeface="Palatino Linotype"/>
              </a:rPr>
              <a:t>)</a:t>
            </a:r>
            <a:r>
              <a:rPr dirty="0" sz="2300" spc="305">
                <a:latin typeface="Palatino Linotype"/>
                <a:cs typeface="Palatino Linotype"/>
              </a:rPr>
              <a:t> </a:t>
            </a:r>
            <a:r>
              <a:rPr dirty="0" baseline="1207" sz="3450" spc="-472">
                <a:latin typeface="Palatino Linotype"/>
                <a:cs typeface="Palatino Linotype"/>
              </a:rPr>
              <a:t>—	</a:t>
            </a:r>
            <a:r>
              <a:rPr dirty="0" baseline="1207" sz="3450" spc="-359">
                <a:latin typeface="Palatino Linotype"/>
                <a:cs typeface="Palatino Linotype"/>
              </a:rPr>
              <a:t>n </a:t>
            </a:r>
            <a:r>
              <a:rPr dirty="0" baseline="34313" sz="2550" spc="-157">
                <a:solidFill>
                  <a:srgbClr val="383838"/>
                </a:solidFill>
                <a:latin typeface="Palatino Linotype"/>
                <a:cs typeface="Palatino Linotype"/>
              </a:rPr>
              <a:t>2</a:t>
            </a:r>
            <a:r>
              <a:rPr dirty="0" baseline="34313" sz="2550" spc="179">
                <a:solidFill>
                  <a:srgbClr val="383838"/>
                </a:solidFill>
                <a:latin typeface="Palatino Linotype"/>
                <a:cs typeface="Palatino Linotype"/>
              </a:rPr>
              <a:t> </a:t>
            </a:r>
            <a:r>
              <a:rPr dirty="0" baseline="1207" sz="3450" spc="202">
                <a:latin typeface="Palatino Linotype"/>
                <a:cs typeface="Palatino Linotype"/>
              </a:rPr>
              <a:t>rc;3›-esent</a:t>
            </a:r>
            <a:endParaRPr baseline="1207" sz="3450">
              <a:latin typeface="Palatino Linotype"/>
              <a:cs typeface="Palatino Linotype"/>
            </a:endParaRPr>
          </a:p>
          <a:p>
            <a:pPr marL="38100">
              <a:lnSpc>
                <a:spcPct val="100000"/>
              </a:lnSpc>
              <a:spcBef>
                <a:spcPts val="370"/>
              </a:spcBef>
              <a:tabLst>
                <a:tab pos="4258945" algn="l"/>
                <a:tab pos="4875530" algn="l"/>
              </a:tabLst>
            </a:pPr>
            <a:r>
              <a:rPr dirty="0" sz="2600" spc="25">
                <a:latin typeface="Trebuchet MS"/>
                <a:cs typeface="Trebuchet MS"/>
              </a:rPr>
              <a:t>e </a:t>
            </a:r>
            <a:r>
              <a:rPr dirty="0" sz="2600" spc="165" i="1">
                <a:latin typeface="Calibri"/>
                <a:cs typeface="Calibri"/>
              </a:rPr>
              <a:t>cixcfe</a:t>
            </a:r>
            <a:r>
              <a:rPr dirty="0" sz="2600" spc="-30" i="1">
                <a:latin typeface="Calibri"/>
                <a:cs typeface="Calibri"/>
              </a:rPr>
              <a:t> </a:t>
            </a:r>
            <a:r>
              <a:rPr dirty="0" sz="2600" spc="175" i="1">
                <a:latin typeface="Calibri"/>
                <a:cs typeface="Calibri"/>
              </a:rPr>
              <a:t>of</a:t>
            </a:r>
            <a:r>
              <a:rPr dirty="0" sz="2600" spc="225" i="1">
                <a:latin typeface="Calibri"/>
                <a:cs typeface="Calibri"/>
              </a:rPr>
              <a:t> </a:t>
            </a:r>
            <a:r>
              <a:rPr dirty="0" sz="2600" spc="-165">
                <a:latin typeface="Trebuchet MS"/>
                <a:cs typeface="Trebuchet MS"/>
              </a:rPr>
              <a:t>Center	</a:t>
            </a:r>
            <a:r>
              <a:rPr dirty="0" sz="2600" spc="-190">
                <a:latin typeface="Trebuchet MS"/>
                <a:cs typeface="Trebuchet MS"/>
              </a:rPr>
              <a:t>and	</a:t>
            </a:r>
            <a:r>
              <a:rPr dirty="0" sz="2600" spc="-185">
                <a:latin typeface="Trebuchet MS"/>
                <a:cs typeface="Trebuchet MS"/>
              </a:rPr>
              <a:t>r </a:t>
            </a:r>
            <a:r>
              <a:rPr dirty="0" sz="2600" spc="-70">
                <a:solidFill>
                  <a:srgbClr val="111111"/>
                </a:solidFill>
                <a:latin typeface="Trebuchet MS"/>
                <a:cs typeface="Trebuchet MS"/>
              </a:rPr>
              <a:t>=</a:t>
            </a:r>
            <a:r>
              <a:rPr dirty="0" sz="2600" spc="285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sz="2600" spc="-265">
                <a:solidFill>
                  <a:srgbClr val="131313"/>
                </a:solidFill>
                <a:latin typeface="Trebuchet MS"/>
                <a:cs typeface="Trebuchet MS"/>
              </a:rPr>
              <a:t>a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21411" y="7224572"/>
            <a:ext cx="4597400" cy="440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896110" algn="l"/>
                <a:tab pos="3470275" algn="l"/>
                <a:tab pos="3841115" algn="l"/>
                <a:tab pos="4500245" algn="l"/>
              </a:tabLst>
            </a:pPr>
            <a:r>
              <a:rPr dirty="0" sz="2700" spc="-480">
                <a:latin typeface="Times New Roman"/>
                <a:cs typeface="Times New Roman"/>
              </a:rPr>
              <a:t>11 </a:t>
            </a:r>
            <a:r>
              <a:rPr dirty="0" sz="2700" spc="-470">
                <a:latin typeface="Times New Roman"/>
                <a:cs typeface="Times New Roman"/>
              </a:rPr>
              <a:t> </a:t>
            </a:r>
            <a:r>
              <a:rPr dirty="0" sz="2700" spc="60">
                <a:latin typeface="Times New Roman"/>
                <a:cs typeface="Times New Roman"/>
              </a:rPr>
              <a:t>the</a:t>
            </a:r>
            <a:r>
              <a:rPr dirty="0" sz="2700" spc="-105">
                <a:latin typeface="Times New Roman"/>
                <a:cs typeface="Times New Roman"/>
              </a:rPr>
              <a:t> </a:t>
            </a:r>
            <a:r>
              <a:rPr dirty="0" sz="2700" spc="-30">
                <a:latin typeface="Times New Roman"/>
                <a:cs typeface="Times New Roman"/>
              </a:rPr>
              <a:t>center	</a:t>
            </a:r>
            <a:r>
              <a:rPr dirty="0" sz="2700" spc="95">
                <a:latin typeface="Times New Roman"/>
                <a:cs typeface="Times New Roman"/>
              </a:rPr>
              <a:t>( </a:t>
            </a:r>
            <a:r>
              <a:rPr dirty="0" sz="2700" spc="-100">
                <a:latin typeface="Times New Roman"/>
                <a:cs typeface="Times New Roman"/>
              </a:rPr>
              <a:t>a , 0</a:t>
            </a:r>
            <a:r>
              <a:rPr dirty="0" sz="2700" spc="-215">
                <a:latin typeface="Times New Roman"/>
                <a:cs typeface="Times New Roman"/>
              </a:rPr>
              <a:t> </a:t>
            </a:r>
            <a:r>
              <a:rPr dirty="0" sz="2700" spc="-70">
                <a:latin typeface="Times New Roman"/>
                <a:cs typeface="Times New Roman"/>
              </a:rPr>
              <a:t>)</a:t>
            </a:r>
            <a:r>
              <a:rPr dirty="0" sz="2700" spc="110">
                <a:latin typeface="Times New Roman"/>
                <a:cs typeface="Times New Roman"/>
              </a:rPr>
              <a:t> </a:t>
            </a:r>
            <a:r>
              <a:rPr dirty="0" sz="2700" spc="-240">
                <a:latin typeface="Times New Roman"/>
                <a:cs typeface="Times New Roman"/>
              </a:rPr>
              <a:t>oi•	</a:t>
            </a:r>
            <a:r>
              <a:rPr dirty="0" baseline="-8230" sz="4050" spc="-337">
                <a:latin typeface="Times New Roman"/>
                <a:cs typeface="Times New Roman"/>
              </a:rPr>
              <a:t>•	</a:t>
            </a:r>
            <a:r>
              <a:rPr dirty="0" sz="2700" spc="-5">
                <a:solidFill>
                  <a:srgbClr val="282828"/>
                </a:solidFill>
                <a:latin typeface="Times New Roman"/>
                <a:cs typeface="Times New Roman"/>
              </a:rPr>
              <a:t>=</a:t>
            </a:r>
            <a:r>
              <a:rPr dirty="0" sz="2700" spc="229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dirty="0" sz="2700" spc="-245">
                <a:latin typeface="Times New Roman"/>
                <a:cs typeface="Times New Roman"/>
              </a:rPr>
              <a:t>a	</a:t>
            </a:r>
            <a:r>
              <a:rPr dirty="0" sz="2700" spc="-220">
                <a:latin typeface="Times New Roman"/>
                <a:cs typeface="Times New Roman"/>
              </a:rPr>
              <a:t>,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52785" y="7263838"/>
            <a:ext cx="205104" cy="440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spc="60">
                <a:latin typeface="Times New Roman"/>
                <a:cs typeface="Times New Roman"/>
              </a:rPr>
              <a:t>*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55800" y="7176581"/>
            <a:ext cx="551815" cy="440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-14403" sz="4050" spc="104">
                <a:solidFill>
                  <a:srgbClr val="262626"/>
                </a:solidFill>
                <a:latin typeface="Times New Roman"/>
                <a:cs typeface="Times New Roman"/>
              </a:rPr>
              <a:t>=</a:t>
            </a:r>
            <a:r>
              <a:rPr dirty="0" baseline="-14403" sz="4050" spc="217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2700" spc="-100">
                <a:latin typeface="Times New Roman"/>
                <a:cs typeface="Times New Roman"/>
              </a:rPr>
              <a:t>0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15001" y="7687764"/>
            <a:ext cx="280733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769620" algn="l"/>
                <a:tab pos="1044575" algn="l"/>
                <a:tab pos="1511935" algn="l"/>
              </a:tabLst>
            </a:pPr>
            <a:r>
              <a:rPr dirty="0" baseline="-2178" sz="3825" spc="-89">
                <a:latin typeface="Times New Roman"/>
                <a:cs typeface="Times New Roman"/>
              </a:rPr>
              <a:t>r</a:t>
            </a:r>
            <a:r>
              <a:rPr dirty="0" baseline="-2178" sz="3825" spc="-217">
                <a:latin typeface="Times New Roman"/>
                <a:cs typeface="Times New Roman"/>
              </a:rPr>
              <a:t> </a:t>
            </a:r>
            <a:r>
              <a:rPr dirty="0" baseline="25396" sz="2625" spc="75">
                <a:latin typeface="Times New Roman"/>
                <a:cs typeface="Times New Roman"/>
              </a:rPr>
              <a:t>2</a:t>
            </a:r>
            <a:r>
              <a:rPr dirty="0" baseline="25396" sz="2625" spc="615">
                <a:latin typeface="Times New Roman"/>
                <a:cs typeface="Times New Roman"/>
              </a:rPr>
              <a:t> </a:t>
            </a:r>
            <a:r>
              <a:rPr dirty="0" sz="2550" spc="-1110">
                <a:latin typeface="Times New Roman"/>
                <a:cs typeface="Times New Roman"/>
              </a:rPr>
              <a:t>—	</a:t>
            </a:r>
            <a:r>
              <a:rPr dirty="0" sz="2550" spc="-555">
                <a:latin typeface="Times New Roman"/>
                <a:cs typeface="Times New Roman"/>
              </a:rPr>
              <a:t>1	</a:t>
            </a:r>
            <a:r>
              <a:rPr dirty="0" sz="2550" spc="125" i="1">
                <a:latin typeface="Times New Roman"/>
                <a:cs typeface="Times New Roman"/>
              </a:rPr>
              <a:t>ar	</a:t>
            </a:r>
            <a:r>
              <a:rPr dirty="0" sz="2550" spc="-5">
                <a:latin typeface="Times New Roman"/>
                <a:cs typeface="Times New Roman"/>
              </a:rPr>
              <a:t>cos </a:t>
            </a:r>
            <a:r>
              <a:rPr dirty="0" sz="2550" spc="125">
                <a:latin typeface="Times New Roman"/>
                <a:cs typeface="Times New Roman"/>
              </a:rPr>
              <a:t>8 </a:t>
            </a:r>
            <a:r>
              <a:rPr dirty="0" sz="2550" spc="160">
                <a:latin typeface="Times New Roman"/>
                <a:cs typeface="Times New Roman"/>
              </a:rPr>
              <a:t>=</a:t>
            </a:r>
            <a:r>
              <a:rPr dirty="0" sz="2550" spc="210">
                <a:latin typeface="Times New Roman"/>
                <a:cs typeface="Times New Roman"/>
              </a:rPr>
              <a:t> </a:t>
            </a:r>
            <a:r>
              <a:rPr dirty="0" sz="2550" spc="-105">
                <a:solidFill>
                  <a:srgbClr val="0A0A0A"/>
                </a:solidFill>
                <a:latin typeface="Times New Roman"/>
                <a:cs typeface="Times New Roman"/>
              </a:rPr>
              <a:t>0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49357" y="2365063"/>
            <a:ext cx="6934834" cy="13563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165">
                <a:latin typeface="Trebuchet MS"/>
                <a:cs typeface="Trebuchet MS"/>
              </a:rPr>
              <a:t>The </a:t>
            </a:r>
            <a:r>
              <a:rPr dirty="0" sz="2550" spc="-140">
                <a:latin typeface="Trebuchet MS"/>
                <a:cs typeface="Trebuchet MS"/>
              </a:rPr>
              <a:t>general </a:t>
            </a:r>
            <a:r>
              <a:rPr dirty="0" sz="2550" spc="-130">
                <a:latin typeface="Trebuchet MS"/>
                <a:cs typeface="Trebuchet MS"/>
              </a:rPr>
              <a:t>«q. </a:t>
            </a:r>
            <a:r>
              <a:rPr dirty="0" sz="2550" spc="-120">
                <a:latin typeface="Trebuchet MS"/>
                <a:cs typeface="Trebuchet MS"/>
              </a:rPr>
              <a:t>of </a:t>
            </a:r>
            <a:r>
              <a:rPr dirty="0" sz="2550" spc="-145">
                <a:latin typeface="Trebuchet MS"/>
                <a:cs typeface="Trebuchet MS"/>
              </a:rPr>
              <a:t>the </a:t>
            </a:r>
            <a:r>
              <a:rPr dirty="0" sz="2550" spc="-180">
                <a:latin typeface="Trebuchet MS"/>
                <a:cs typeface="Trebuchet MS"/>
              </a:rPr>
              <a:t>line</a:t>
            </a:r>
            <a:r>
              <a:rPr dirty="0" sz="2550" spc="175">
                <a:latin typeface="Trebuchet MS"/>
                <a:cs typeface="Trebuchet MS"/>
              </a:rPr>
              <a:t> </a:t>
            </a:r>
            <a:r>
              <a:rPr dirty="0" sz="2550" spc="-175">
                <a:latin typeface="Trebuchet MS"/>
                <a:cs typeface="Trebuchet MS"/>
              </a:rPr>
              <a:t>is</a:t>
            </a:r>
            <a:endParaRPr sz="2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>
              <a:latin typeface="Times New Roman"/>
              <a:cs typeface="Times New Roman"/>
            </a:endParaRPr>
          </a:p>
          <a:p>
            <a:pPr marL="3823970">
              <a:lnSpc>
                <a:spcPct val="100000"/>
              </a:lnSpc>
              <a:tabLst>
                <a:tab pos="4640580" algn="l"/>
                <a:tab pos="5127625" algn="l"/>
              </a:tabLst>
            </a:pPr>
            <a:r>
              <a:rPr dirty="0" sz="2550" spc="-570">
                <a:latin typeface="Palatino Linotype"/>
                <a:cs typeface="Palatino Linotype"/>
              </a:rPr>
              <a:t>›•       </a:t>
            </a:r>
            <a:r>
              <a:rPr dirty="0" sz="2550" spc="-375">
                <a:latin typeface="Palatino Linotype"/>
                <a:cs typeface="Palatino Linotype"/>
              </a:rPr>
              <a:t>Cf›fi	</a:t>
            </a:r>
            <a:r>
              <a:rPr dirty="0" sz="2550" spc="-225" i="1">
                <a:latin typeface="Cambria"/>
                <a:cs typeface="Cambria"/>
              </a:rPr>
              <a:t>J </a:t>
            </a:r>
            <a:r>
              <a:rPr dirty="0" sz="2550" spc="-135" i="1">
                <a:latin typeface="Cambria"/>
                <a:cs typeface="Cambria"/>
              </a:rPr>
              <a:t> </a:t>
            </a:r>
            <a:r>
              <a:rPr dirty="0" sz="2550" spc="-120" i="1">
                <a:latin typeface="Cambria"/>
                <a:cs typeface="Cambria"/>
              </a:rPr>
              <a:t>-I	</a:t>
            </a:r>
            <a:r>
              <a:rPr dirty="0" sz="2550" spc="50" i="1">
                <a:latin typeface="Cambria"/>
                <a:cs typeface="Cambria"/>
              </a:rPr>
              <a:t>S </a:t>
            </a:r>
            <a:r>
              <a:rPr dirty="0" sz="2550" spc="-395" i="1">
                <a:latin typeface="Cambria"/>
                <a:cs typeface="Cambria"/>
              </a:rPr>
              <a:t>Y </a:t>
            </a:r>
            <a:r>
              <a:rPr dirty="0" sz="2550" spc="-200" i="1">
                <a:latin typeface="Cambria"/>
                <a:cs typeface="Cambria"/>
              </a:rPr>
              <a:t>SiR </a:t>
            </a:r>
            <a:r>
              <a:rPr dirty="0" sz="2550" spc="65" i="1">
                <a:solidFill>
                  <a:srgbClr val="0C0C0C"/>
                </a:solidFill>
                <a:latin typeface="Cambria"/>
                <a:cs typeface="Cambria"/>
              </a:rPr>
              <a:t>0 </a:t>
            </a:r>
            <a:r>
              <a:rPr dirty="0" sz="2550" spc="60">
                <a:solidFill>
                  <a:srgbClr val="0F0F0F"/>
                </a:solidFill>
                <a:latin typeface="Palatino Linotype"/>
                <a:cs typeface="Palatino Linotype"/>
              </a:rPr>
              <a:t>=</a:t>
            </a:r>
            <a:r>
              <a:rPr dirty="0" sz="2550" spc="15">
                <a:solidFill>
                  <a:srgbClr val="0F0F0F"/>
                </a:solidFill>
                <a:latin typeface="Palatino Linotype"/>
                <a:cs typeface="Palatino Linotype"/>
              </a:rPr>
              <a:t> </a:t>
            </a:r>
            <a:r>
              <a:rPr dirty="0" sz="2550" spc="-465">
                <a:solidFill>
                  <a:srgbClr val="5B5B5B"/>
                </a:solidFill>
                <a:latin typeface="Palatino Linotype"/>
                <a:cs typeface="Palatino Linotype"/>
              </a:rPr>
              <a:t>—</a:t>
            </a:r>
            <a:endParaRPr sz="255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89759" y="12814134"/>
            <a:ext cx="922019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07034" indent="-369570">
              <a:lnSpc>
                <a:spcPct val="100000"/>
              </a:lnSpc>
              <a:spcBef>
                <a:spcPts val="125"/>
              </a:spcBef>
              <a:buChar char="•"/>
              <a:tabLst>
                <a:tab pos="407034" algn="l"/>
                <a:tab pos="407670" algn="l"/>
                <a:tab pos="735965" algn="l"/>
              </a:tabLst>
            </a:pPr>
            <a:r>
              <a:rPr dirty="0" sz="2550" spc="-890" i="1">
                <a:latin typeface="Cambria"/>
                <a:cs typeface="Cambria"/>
              </a:rPr>
              <a:t>-</a:t>
            </a:r>
            <a:r>
              <a:rPr dirty="0" baseline="-11982" sz="3825" spc="-1335" i="1">
                <a:latin typeface="Cambria"/>
                <a:cs typeface="Cambria"/>
              </a:rPr>
              <a:t>—	</a:t>
            </a:r>
            <a:r>
              <a:rPr dirty="0" baseline="-5446" sz="3825" spc="-179">
                <a:latin typeface="Palatino Linotype"/>
                <a:cs typeface="Palatino Linotype"/>
              </a:rPr>
              <a:t>0</a:t>
            </a:r>
            <a:endParaRPr baseline="-5446" sz="3825">
              <a:latin typeface="Palatino Linotype"/>
              <a:cs typeface="Palatino Linotyp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83564" y="12849038"/>
            <a:ext cx="10033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55">
                <a:latin typeface="Palatino Linotype"/>
                <a:cs typeface="Palatino Linotype"/>
              </a:rPr>
              <a:t>,</a:t>
            </a:r>
            <a:endParaRPr sz="2550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84216" y="12561088"/>
            <a:ext cx="3768090" cy="25761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965835">
              <a:lnSpc>
                <a:spcPts val="2665"/>
              </a:lnSpc>
              <a:spcBef>
                <a:spcPts val="125"/>
              </a:spcBef>
            </a:pPr>
            <a:r>
              <a:rPr dirty="0" sz="2550" spc="85">
                <a:solidFill>
                  <a:srgbClr val="7E7E7E"/>
                </a:solidFill>
                <a:latin typeface="Palatino Linotype"/>
                <a:cs typeface="Palatino Linotype"/>
              </a:rPr>
              <a:t>-</a:t>
            </a:r>
            <a:endParaRPr sz="2550">
              <a:latin typeface="Palatino Linotype"/>
              <a:cs typeface="Palatino Linotype"/>
            </a:endParaRPr>
          </a:p>
          <a:p>
            <a:pPr marL="168275">
              <a:lnSpc>
                <a:spcPts val="2665"/>
              </a:lnSpc>
              <a:tabLst>
                <a:tab pos="2072639" algn="l"/>
                <a:tab pos="2302510" algn="l"/>
                <a:tab pos="2645410" algn="l"/>
                <a:tab pos="2843530" algn="l"/>
                <a:tab pos="3193415" algn="l"/>
                <a:tab pos="3399154" algn="l"/>
              </a:tabLst>
            </a:pPr>
            <a:r>
              <a:rPr dirty="0" sz="2550" spc="-75">
                <a:latin typeface="Palatino Linotype"/>
                <a:cs typeface="Palatino Linotype"/>
              </a:rPr>
              <a:t>lf</a:t>
            </a:r>
            <a:r>
              <a:rPr dirty="0" sz="2550" spc="-165">
                <a:latin typeface="Palatino Linotype"/>
                <a:cs typeface="Palatino Linotype"/>
              </a:rPr>
              <a:t> </a:t>
            </a:r>
            <a:r>
              <a:rPr dirty="0" sz="2550" spc="-65">
                <a:latin typeface="Palatino Linotype"/>
                <a:cs typeface="Palatino Linotype"/>
              </a:rPr>
              <a:t>the</a:t>
            </a:r>
            <a:r>
              <a:rPr dirty="0" baseline="-25054" sz="3825" spc="-97">
                <a:solidFill>
                  <a:srgbClr val="898989"/>
                </a:solidFill>
                <a:latin typeface="Palatino Linotype"/>
                <a:cs typeface="Palatino Linotype"/>
              </a:rPr>
              <a:t>s</a:t>
            </a:r>
            <a:r>
              <a:rPr dirty="0" sz="2550" spc="-65">
                <a:latin typeface="Palatino Linotype"/>
                <a:cs typeface="Palatino Linotype"/>
              </a:rPr>
              <a:t>ceeter	</a:t>
            </a:r>
            <a:r>
              <a:rPr dirty="0" sz="2550" spc="-370" i="1">
                <a:latin typeface="Cambria"/>
                <a:cs typeface="Cambria"/>
              </a:rPr>
              <a:t>[	</a:t>
            </a:r>
            <a:r>
              <a:rPr dirty="0" sz="2550" spc="-15" i="1">
                <a:latin typeface="Cambria"/>
                <a:cs typeface="Cambria"/>
              </a:rPr>
              <a:t>0	</a:t>
            </a:r>
            <a:r>
              <a:rPr dirty="0" sz="2550" spc="-70" i="1">
                <a:latin typeface="Cambria"/>
                <a:cs typeface="Cambria"/>
              </a:rPr>
              <a:t>,	</a:t>
            </a:r>
            <a:r>
              <a:rPr dirty="0" sz="2550" spc="-15" i="1">
                <a:latin typeface="Cambria"/>
                <a:cs typeface="Cambria"/>
              </a:rPr>
              <a:t>0	</a:t>
            </a:r>
            <a:r>
              <a:rPr dirty="0" sz="2550" spc="-450" i="1">
                <a:latin typeface="Cambria"/>
                <a:cs typeface="Cambria"/>
              </a:rPr>
              <a:t>)	</a:t>
            </a:r>
            <a:r>
              <a:rPr dirty="0" baseline="5446" sz="3825" spc="-97" i="1">
                <a:latin typeface="Cambria"/>
                <a:cs typeface="Cambria"/>
              </a:rPr>
              <a:t>o</a:t>
            </a:r>
            <a:r>
              <a:rPr dirty="0" baseline="-5446" sz="3825" spc="-97" i="1">
                <a:latin typeface="Cambria"/>
                <a:cs typeface="Cambria"/>
              </a:rPr>
              <a:t>•</a:t>
            </a:r>
            <a:endParaRPr baseline="-5446" sz="3825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>
              <a:latin typeface="Times New Roman"/>
              <a:cs typeface="Times New Roman"/>
            </a:endParaRPr>
          </a:p>
          <a:p>
            <a:pPr marL="199390">
              <a:lnSpc>
                <a:spcPct val="100000"/>
              </a:lnSpc>
            </a:pPr>
            <a:r>
              <a:rPr dirty="0" sz="2500" spc="70">
                <a:latin typeface="Times New Roman"/>
                <a:cs typeface="Times New Roman"/>
              </a:rPr>
              <a:t>Symmetric</a:t>
            </a:r>
            <a:r>
              <a:rPr dirty="0" sz="2500" spc="215">
                <a:latin typeface="Times New Roman"/>
                <a:cs typeface="Times New Roman"/>
              </a:rPr>
              <a:t> </a:t>
            </a:r>
            <a:r>
              <a:rPr dirty="0" sz="2500" spc="-50">
                <a:latin typeface="Times New Roman"/>
                <a:cs typeface="Times New Roman"/>
              </a:rPr>
              <a:t>tesf</a:t>
            </a:r>
            <a:endParaRPr sz="25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475"/>
              </a:spcBef>
              <a:tabLst>
                <a:tab pos="438150" algn="l"/>
              </a:tabLst>
            </a:pPr>
            <a:r>
              <a:rPr dirty="0" sz="2600" spc="-90" i="1">
                <a:latin typeface="Times New Roman"/>
                <a:cs typeface="Times New Roman"/>
              </a:rPr>
              <a:t>1.	</a:t>
            </a:r>
            <a:r>
              <a:rPr dirty="0" sz="2600" spc="-15" i="1">
                <a:latin typeface="Times New Roman"/>
                <a:cs typeface="Times New Roman"/>
              </a:rPr>
              <a:t>a</a:t>
            </a:r>
            <a:r>
              <a:rPr dirty="0" sz="2600" spc="-30" i="1">
                <a:latin typeface="Times New Roman"/>
                <a:cs typeface="Times New Roman"/>
              </a:rPr>
              <a:t> </a:t>
            </a:r>
            <a:r>
              <a:rPr dirty="0" sz="2600" spc="-65" i="1">
                <a:latin typeface="Times New Roman"/>
                <a:cs typeface="Times New Roman"/>
              </a:rPr>
              <a:t>curve</a:t>
            </a:r>
            <a:endParaRPr sz="2600">
              <a:latin typeface="Times New Roman"/>
              <a:cs typeface="Times New Roman"/>
            </a:endParaRPr>
          </a:p>
          <a:p>
            <a:pPr marL="666115">
              <a:lnSpc>
                <a:spcPct val="100000"/>
              </a:lnSpc>
              <a:spcBef>
                <a:spcPts val="745"/>
              </a:spcBef>
              <a:tabLst>
                <a:tab pos="1183640" algn="l"/>
                <a:tab pos="1590675" algn="l"/>
              </a:tabLst>
            </a:pPr>
            <a:r>
              <a:rPr dirty="0" sz="2650" spc="-30" i="1">
                <a:latin typeface="Times New Roman"/>
                <a:cs typeface="Times New Roman"/>
              </a:rPr>
              <a:t>If	</a:t>
            </a:r>
            <a:r>
              <a:rPr dirty="0" sz="2650" spc="-60" i="1">
                <a:latin typeface="Times New Roman"/>
                <a:cs typeface="Times New Roman"/>
              </a:rPr>
              <a:t>8	</a:t>
            </a:r>
            <a:r>
              <a:rPr dirty="0" sz="2650" spc="-55" i="1">
                <a:latin typeface="Times New Roman"/>
                <a:cs typeface="Times New Roman"/>
              </a:rPr>
              <a:t>replectd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84193" y="15018594"/>
            <a:ext cx="7479665" cy="2948305"/>
          </a:xfrm>
          <a:prstGeom prst="rect">
            <a:avLst/>
          </a:prstGeom>
        </p:spPr>
        <p:txBody>
          <a:bodyPr wrap="square" lIns="0" tIns="169545" rIns="0" bIns="0" rtlCol="0" vert="horz">
            <a:spAutoFit/>
          </a:bodyPr>
          <a:lstStyle/>
          <a:p>
            <a:pPr marL="821055">
              <a:lnSpc>
                <a:spcPct val="100000"/>
              </a:lnSpc>
              <a:spcBef>
                <a:spcPts val="1335"/>
              </a:spcBef>
              <a:tabLst>
                <a:tab pos="2343150" algn="l"/>
                <a:tab pos="3168650" algn="l"/>
                <a:tab pos="6790690" algn="l"/>
              </a:tabLst>
            </a:pPr>
            <a:r>
              <a:rPr dirty="0" sz="2600" spc="60" i="1">
                <a:latin typeface="Times New Roman"/>
                <a:cs typeface="Times New Roman"/>
              </a:rPr>
              <a:t>cume</a:t>
            </a:r>
            <a:r>
              <a:rPr dirty="0" sz="2600" spc="75" i="1">
                <a:latin typeface="Times New Roman"/>
                <a:cs typeface="Times New Roman"/>
              </a:rPr>
              <a:t> </a:t>
            </a:r>
            <a:r>
              <a:rPr dirty="0" sz="2600" spc="50" i="1">
                <a:solidFill>
                  <a:srgbClr val="030303"/>
                </a:solidFill>
                <a:latin typeface="Times New Roman"/>
                <a:cs typeface="Times New Roman"/>
              </a:rPr>
              <a:t>r</a:t>
            </a:r>
            <a:r>
              <a:rPr dirty="0" sz="2600" spc="335" i="1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dirty="0" sz="2600" spc="25" i="1">
                <a:latin typeface="Times New Roman"/>
                <a:cs typeface="Times New Roman"/>
              </a:rPr>
              <a:t>--	</a:t>
            </a:r>
            <a:r>
              <a:rPr dirty="0" baseline="3205" sz="3900" spc="-630" i="1">
                <a:latin typeface="Times New Roman"/>
                <a:cs typeface="Times New Roman"/>
              </a:rPr>
              <a:t>(f  </a:t>
            </a:r>
            <a:r>
              <a:rPr dirty="0" baseline="3205" sz="3900" spc="-472" i="1">
                <a:latin typeface="Times New Roman"/>
                <a:cs typeface="Times New Roman"/>
              </a:rPr>
              <a:t> </a:t>
            </a:r>
            <a:r>
              <a:rPr dirty="0" baseline="-14619" sz="2850" spc="-982" i="1">
                <a:latin typeface="Times New Roman"/>
                <a:cs typeface="Times New Roman"/>
              </a:rPr>
              <a:t>8</a:t>
            </a:r>
            <a:r>
              <a:rPr dirty="0" baseline="3205" sz="3900" spc="-982" i="1">
                <a:latin typeface="Times New Roman"/>
                <a:cs typeface="Times New Roman"/>
              </a:rPr>
              <a:t>)	</a:t>
            </a:r>
            <a:r>
              <a:rPr dirty="0" sz="2600" spc="5" i="1">
                <a:latin typeface="Times New Roman"/>
                <a:cs typeface="Times New Roman"/>
              </a:rPr>
              <a:t>is </a:t>
            </a:r>
            <a:r>
              <a:rPr dirty="0" sz="2600" spc="-45" i="1">
                <a:latin typeface="Times New Roman"/>
                <a:cs typeface="Times New Roman"/>
              </a:rPr>
              <a:t>symmetric  </a:t>
            </a:r>
            <a:r>
              <a:rPr dirty="0" sz="2600" spc="-25" i="1">
                <a:latin typeface="Times New Roman"/>
                <a:cs typeface="Times New Roman"/>
              </a:rPr>
              <a:t>nbout </a:t>
            </a:r>
            <a:r>
              <a:rPr dirty="0" sz="2600" spc="15" i="1">
                <a:latin typeface="Times New Roman"/>
                <a:cs typeface="Times New Roman"/>
              </a:rPr>
              <a:t>the</a:t>
            </a:r>
            <a:r>
              <a:rPr dirty="0" sz="2600" spc="-120" i="1">
                <a:latin typeface="Times New Roman"/>
                <a:cs typeface="Times New Roman"/>
              </a:rPr>
              <a:t> </a:t>
            </a:r>
            <a:r>
              <a:rPr dirty="0" sz="2600" spc="45" i="1">
                <a:latin typeface="Times New Roman"/>
                <a:cs typeface="Times New Roman"/>
              </a:rPr>
              <a:t>x</a:t>
            </a:r>
            <a:r>
              <a:rPr dirty="0" sz="2600" spc="130" i="1">
                <a:latin typeface="Times New Roman"/>
                <a:cs typeface="Times New Roman"/>
              </a:rPr>
              <a:t> </a:t>
            </a:r>
            <a:r>
              <a:rPr dirty="0" sz="2600" spc="30" i="1">
                <a:latin typeface="Times New Roman"/>
                <a:cs typeface="Times New Roman"/>
              </a:rPr>
              <a:t>-	</a:t>
            </a:r>
            <a:r>
              <a:rPr dirty="0" sz="2600" spc="155" i="1">
                <a:latin typeface="Times New Roman"/>
                <a:cs typeface="Times New Roman"/>
              </a:rPr>
              <a:t>axis</a:t>
            </a:r>
            <a:endParaRPr sz="260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spcBef>
                <a:spcPts val="1245"/>
              </a:spcBef>
              <a:tabLst>
                <a:tab pos="3329940" algn="l"/>
                <a:tab pos="3723640" algn="l"/>
                <a:tab pos="5443855" algn="l"/>
              </a:tabLst>
            </a:pPr>
            <a:r>
              <a:rPr dirty="0" sz="2600" spc="145">
                <a:latin typeface="Times New Roman"/>
                <a:cs typeface="Times New Roman"/>
              </a:rPr>
              <a:t>¡/8 </a:t>
            </a:r>
            <a:r>
              <a:rPr dirty="0" sz="2600" spc="-55" i="1">
                <a:latin typeface="Times New Roman"/>
                <a:cs typeface="Times New Roman"/>
              </a:rPr>
              <a:t>replaced  </a:t>
            </a:r>
            <a:r>
              <a:rPr dirty="0" sz="2600" spc="10" i="1">
                <a:latin typeface="Times New Roman"/>
                <a:cs typeface="Times New Roman"/>
              </a:rPr>
              <a:t>by</a:t>
            </a:r>
            <a:r>
              <a:rPr dirty="0" sz="2600" spc="-355" i="1">
                <a:latin typeface="Times New Roman"/>
                <a:cs typeface="Times New Roman"/>
              </a:rPr>
              <a:t> </a:t>
            </a:r>
            <a:r>
              <a:rPr dirty="0" sz="2600" spc="60" i="1">
                <a:latin typeface="Times New Roman"/>
                <a:cs typeface="Times New Roman"/>
              </a:rPr>
              <a:t>ii</a:t>
            </a:r>
            <a:r>
              <a:rPr dirty="0" sz="2600" spc="45" i="1">
                <a:latin typeface="Times New Roman"/>
                <a:cs typeface="Times New Roman"/>
              </a:rPr>
              <a:t> </a:t>
            </a:r>
            <a:r>
              <a:rPr dirty="0" sz="2600" spc="75" i="1">
                <a:latin typeface="Times New Roman"/>
                <a:cs typeface="Times New Roman"/>
              </a:rPr>
              <a:t>-	</a:t>
            </a:r>
            <a:r>
              <a:rPr dirty="0" sz="2600" spc="-30" i="1">
                <a:latin typeface="Times New Roman"/>
                <a:cs typeface="Times New Roman"/>
              </a:rPr>
              <a:t>8	</a:t>
            </a:r>
            <a:r>
              <a:rPr dirty="0" sz="2600" spc="30">
                <a:latin typeface="Times New Roman"/>
                <a:cs typeface="Times New Roman"/>
              </a:rPr>
              <a:t>and</a:t>
            </a:r>
            <a:r>
              <a:rPr dirty="0" sz="2600" spc="305">
                <a:latin typeface="Times New Roman"/>
                <a:cs typeface="Times New Roman"/>
              </a:rPr>
              <a:t> </a:t>
            </a:r>
            <a:r>
              <a:rPr dirty="0" sz="2600" spc="5">
                <a:latin typeface="Times New Roman"/>
                <a:cs typeface="Times New Roman"/>
              </a:rPr>
              <a:t>the</a:t>
            </a:r>
            <a:r>
              <a:rPr dirty="0" sz="2600" spc="10">
                <a:latin typeface="Times New Roman"/>
                <a:cs typeface="Times New Roman"/>
              </a:rPr>
              <a:t> </a:t>
            </a:r>
            <a:r>
              <a:rPr dirty="0" sz="2600" spc="-40" i="1">
                <a:latin typeface="Times New Roman"/>
                <a:cs typeface="Times New Roman"/>
              </a:rPr>
              <a:t>eg.	</a:t>
            </a:r>
            <a:r>
              <a:rPr dirty="0" sz="2600" spc="-10" i="1">
                <a:latin typeface="Times New Roman"/>
                <a:cs typeface="Times New Roman"/>
              </a:rPr>
              <a:t>equivalent.</a:t>
            </a:r>
            <a:endParaRPr sz="2600">
              <a:latin typeface="Times New Roman"/>
              <a:cs typeface="Times New Roman"/>
            </a:endParaRPr>
          </a:p>
          <a:p>
            <a:pPr marL="59690">
              <a:lnSpc>
                <a:spcPct val="100000"/>
              </a:lnSpc>
              <a:spcBef>
                <a:spcPts val="660"/>
              </a:spcBef>
              <a:tabLst>
                <a:tab pos="447040" algn="l"/>
                <a:tab pos="852805" algn="l"/>
                <a:tab pos="1914525" algn="l"/>
                <a:tab pos="2353310" algn="l"/>
              </a:tabLst>
            </a:pPr>
            <a:r>
              <a:rPr dirty="0" sz="2600" spc="-90" i="1">
                <a:latin typeface="Times New Roman"/>
                <a:cs typeface="Times New Roman"/>
              </a:rPr>
              <a:t>3.	</a:t>
            </a:r>
            <a:r>
              <a:rPr dirty="0" sz="2600" spc="50" i="1">
                <a:latin typeface="Times New Roman"/>
                <a:cs typeface="Times New Roman"/>
              </a:rPr>
              <a:t>a	</a:t>
            </a:r>
            <a:r>
              <a:rPr dirty="0" sz="2600" spc="-65">
                <a:latin typeface="Times New Roman"/>
                <a:cs typeface="Times New Roman"/>
              </a:rPr>
              <a:t>curve</a:t>
            </a:r>
            <a:r>
              <a:rPr dirty="0" sz="2600" spc="135">
                <a:latin typeface="Times New Roman"/>
                <a:cs typeface="Times New Roman"/>
              </a:rPr>
              <a:t> </a:t>
            </a:r>
            <a:r>
              <a:rPr dirty="0" sz="2600" spc="-45">
                <a:latin typeface="Times New Roman"/>
                <a:cs typeface="Times New Roman"/>
              </a:rPr>
              <a:t>r	</a:t>
            </a:r>
            <a:r>
              <a:rPr dirty="0" sz="2600" spc="-1789">
                <a:latin typeface="Times New Roman"/>
                <a:cs typeface="Times New Roman"/>
              </a:rPr>
              <a:t>——	</a:t>
            </a:r>
            <a:r>
              <a:rPr dirty="0" sz="2600" spc="-110" i="1">
                <a:latin typeface="Times New Roman"/>
                <a:cs typeface="Times New Roman"/>
              </a:rPr>
              <a:t>f;$)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05"/>
              </a:spcBef>
              <a:tabLst>
                <a:tab pos="1982470" algn="l"/>
              </a:tabLst>
            </a:pPr>
            <a:r>
              <a:rPr dirty="0" sz="2650" spc="-130" i="1">
                <a:latin typeface="Times New Roman"/>
                <a:cs typeface="Times New Roman"/>
              </a:rPr>
              <a:t>repliiki:d</a:t>
            </a:r>
            <a:r>
              <a:rPr dirty="0" sz="2650" spc="65" i="1">
                <a:latin typeface="Times New Roman"/>
                <a:cs typeface="Times New Roman"/>
              </a:rPr>
              <a:t> </a:t>
            </a:r>
            <a:r>
              <a:rPr dirty="0" sz="2650" spc="-55" i="1">
                <a:latin typeface="Times New Roman"/>
                <a:cs typeface="Times New Roman"/>
              </a:rPr>
              <a:t>by</a:t>
            </a:r>
            <a:r>
              <a:rPr dirty="0" sz="2650" spc="-60" i="1">
                <a:latin typeface="Times New Roman"/>
                <a:cs typeface="Times New Roman"/>
              </a:rPr>
              <a:t> </a:t>
            </a:r>
            <a:r>
              <a:rPr dirty="0" sz="2650" spc="-45" i="1">
                <a:solidFill>
                  <a:srgbClr val="070707"/>
                </a:solidFill>
                <a:latin typeface="Times New Roman"/>
                <a:cs typeface="Times New Roman"/>
              </a:rPr>
              <a:t>-r	</a:t>
            </a:r>
            <a:r>
              <a:rPr dirty="0" sz="2650" spc="20" i="1">
                <a:latin typeface="Times New Roman"/>
                <a:cs typeface="Times New Roman"/>
              </a:rPr>
              <a:t>and </a:t>
            </a:r>
            <a:r>
              <a:rPr dirty="0" sz="2650" spc="25" i="1">
                <a:latin typeface="Times New Roman"/>
                <a:cs typeface="Times New Roman"/>
              </a:rPr>
              <a:t>the</a:t>
            </a:r>
            <a:r>
              <a:rPr dirty="0" sz="2650" spc="-90" i="1">
                <a:latin typeface="Times New Roman"/>
                <a:cs typeface="Times New Roman"/>
              </a:rPr>
              <a:t> </a:t>
            </a:r>
            <a:r>
              <a:rPr dirty="0" sz="2650" spc="-60" i="1">
                <a:latin typeface="Times New Roman"/>
                <a:cs typeface="Times New Roman"/>
              </a:rPr>
              <a:t>eg.-eqiiivnletit</a:t>
            </a:r>
            <a:endParaRPr sz="2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50">
              <a:latin typeface="Times New Roman"/>
              <a:cs typeface="Times New Roman"/>
            </a:endParaRPr>
          </a:p>
          <a:p>
            <a:pPr algn="ctr" marL="1275715">
              <a:lnSpc>
                <a:spcPct val="100000"/>
              </a:lnSpc>
            </a:pPr>
            <a:r>
              <a:rPr dirty="0" sz="2750" spc="5">
                <a:latin typeface="Times New Roman"/>
                <a:cs typeface="Times New Roman"/>
              </a:rPr>
              <a:t>116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85944" y="4507959"/>
            <a:ext cx="1281430" cy="396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08610" algn="l"/>
              </a:tabLst>
            </a:pPr>
            <a:r>
              <a:rPr dirty="0" sz="2400" spc="-45">
                <a:solidFill>
                  <a:srgbClr val="111111"/>
                </a:solidFill>
                <a:latin typeface="Times New Roman"/>
                <a:cs typeface="Times New Roman"/>
              </a:rPr>
              <a:t>q	</a:t>
            </a:r>
            <a:r>
              <a:rPr dirty="0" sz="2400" spc="20">
                <a:latin typeface="Times New Roman"/>
                <a:cs typeface="Times New Roman"/>
              </a:rPr>
              <a:t>cos </a:t>
            </a:r>
            <a:r>
              <a:rPr dirty="0" sz="2400" spc="-140">
                <a:solidFill>
                  <a:srgbClr val="161616"/>
                </a:solidFill>
                <a:latin typeface="Times New Roman"/>
                <a:cs typeface="Times New Roman"/>
              </a:rPr>
              <a:t>fl </a:t>
            </a:r>
            <a:r>
              <a:rPr dirty="0" sz="2400" spc="-315">
                <a:solidFill>
                  <a:srgbClr val="050505"/>
                </a:solidFill>
                <a:latin typeface="Times New Roman"/>
                <a:cs typeface="Times New Roman"/>
              </a:rPr>
              <a:t>4</a:t>
            </a:r>
            <a:r>
              <a:rPr dirty="0" sz="2400" spc="-150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2400" spc="-21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55654" y="4507959"/>
            <a:ext cx="653415" cy="396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400" spc="75">
                <a:latin typeface="Times New Roman"/>
                <a:cs typeface="Times New Roman"/>
              </a:rPr>
              <a:t>sin</a:t>
            </a:r>
            <a:r>
              <a:rPr dirty="0" sz="2400" spc="-110">
                <a:latin typeface="Times New Roman"/>
                <a:cs typeface="Times New Roman"/>
              </a:rPr>
              <a:t> </a:t>
            </a:r>
            <a:r>
              <a:rPr dirty="0" sz="2400" spc="125" i="1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0658" y="875746"/>
            <a:ext cx="12127189" cy="18314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26319" y="1440135"/>
            <a:ext cx="2546985" cy="2755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1419860" algn="l"/>
              </a:tabLst>
            </a:pPr>
            <a:r>
              <a:rPr dirty="0" sz="1600" spc="-25">
                <a:latin typeface="Trebuchet MS"/>
                <a:cs typeface="Trebuchet MS"/>
              </a:rPr>
              <a:t>/\Sht.  </a:t>
            </a:r>
            <a:r>
              <a:rPr dirty="0" sz="1600" spc="-114">
                <a:solidFill>
                  <a:srgbClr val="232323"/>
                </a:solidFill>
                <a:latin typeface="Trebuchet MS"/>
                <a:cs typeface="Trebuchet MS"/>
              </a:rPr>
              <a:t>]</a:t>
            </a:r>
            <a:r>
              <a:rPr dirty="0" sz="1600" spc="90">
                <a:solidFill>
                  <a:srgbClr val="232323"/>
                </a:solidFill>
                <a:latin typeface="Trebuchet MS"/>
                <a:cs typeface="Trebuchet MS"/>
              </a:rPr>
              <a:t> </a:t>
            </a:r>
            <a:r>
              <a:rPr dirty="0" sz="1600" spc="-105">
                <a:latin typeface="Trebuchet MS"/>
                <a:cs typeface="Trebuchet MS"/>
              </a:rPr>
              <a:t>ł"‹iÊ.</a:t>
            </a:r>
            <a:r>
              <a:rPr dirty="0" sz="1600" spc="105">
                <a:latin typeface="Trebuchet MS"/>
                <a:cs typeface="Trebuchet MS"/>
              </a:rPr>
              <a:t> </a:t>
            </a:r>
            <a:r>
              <a:rPr dirty="0" sz="1600" spc="-100">
                <a:latin typeface="Trebuchet MS"/>
                <a:cs typeface="Trebuchet MS"/>
              </a:rPr>
              <a:t>:	</a:t>
            </a:r>
            <a:r>
              <a:rPr dirty="0" sz="1600" spc="-145">
                <a:solidFill>
                  <a:srgbClr val="030303"/>
                </a:solidFill>
                <a:latin typeface="Trebuchet MS"/>
                <a:cs typeface="Trebuchet MS"/>
              </a:rPr>
              <a:t>1 </a:t>
            </a:r>
            <a:r>
              <a:rPr dirty="0" sz="1600" spc="-80">
                <a:latin typeface="Trebuchet MS"/>
                <a:cs typeface="Trebuchet MS"/>
              </a:rPr>
              <a:t>I </a:t>
            </a:r>
            <a:r>
              <a:rPr dirty="0" sz="1600" spc="-10">
                <a:solidFill>
                  <a:srgbClr val="0F0F0F"/>
                </a:solidFill>
                <a:latin typeface="Trebuchet MS"/>
                <a:cs typeface="Trebuchet MS"/>
              </a:rPr>
              <a:t>›</a:t>
            </a:r>
            <a:r>
              <a:rPr dirty="0" sz="1600" spc="-10">
                <a:solidFill>
                  <a:srgbClr val="313131"/>
                </a:solidFill>
                <a:latin typeface="Trebuchet MS"/>
                <a:cs typeface="Trebuchet MS"/>
              </a:rPr>
              <a:t>I</a:t>
            </a:r>
            <a:r>
              <a:rPr dirty="0" sz="1600" spc="-10">
                <a:latin typeface="Trebuchet MS"/>
                <a:cs typeface="Trebuchet MS"/>
              </a:rPr>
              <a:t>›:ï </a:t>
            </a:r>
            <a:r>
              <a:rPr dirty="0" sz="1600" spc="-285">
                <a:solidFill>
                  <a:srgbClr val="3B3B3B"/>
                </a:solidFill>
                <a:latin typeface="Trebuchet MS"/>
                <a:cs typeface="Trebuchet MS"/>
              </a:rPr>
              <a:t>x  </a:t>
            </a:r>
            <a:r>
              <a:rPr dirty="0" sz="1600" spc="-220">
                <a:latin typeface="Trebuchet MS"/>
                <a:cs typeface="Trebuchet MS"/>
              </a:rPr>
              <a:t>I’”. </a:t>
            </a:r>
            <a:r>
              <a:rPr dirty="0" sz="1600" spc="-425">
                <a:solidFill>
                  <a:srgbClr val="5D5D5D"/>
                </a:solidFill>
                <a:latin typeface="Trebuchet MS"/>
                <a:cs typeface="Trebuchet MS"/>
              </a:rPr>
              <a:t>,</a:t>
            </a:r>
            <a:r>
              <a:rPr dirty="0" sz="1600" spc="-390">
                <a:solidFill>
                  <a:srgbClr val="5D5D5D"/>
                </a:solidFill>
                <a:latin typeface="Trebuchet MS"/>
                <a:cs typeface="Trebuchet MS"/>
              </a:rPr>
              <a:t> </a:t>
            </a:r>
            <a:r>
              <a:rPr dirty="0" sz="1600" spc="-380">
                <a:solidFill>
                  <a:srgbClr val="050505"/>
                </a:solidFill>
                <a:latin typeface="Trebuchet MS"/>
                <a:cs typeface="Trebuchet MS"/>
              </a:rPr>
              <a:t>I)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23110" y="1440135"/>
            <a:ext cx="1163320" cy="2755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203835" algn="l"/>
              </a:tabLst>
            </a:pPr>
            <a:r>
              <a:rPr dirty="0" sz="1600" spc="-430">
                <a:solidFill>
                  <a:srgbClr val="131313"/>
                </a:solidFill>
                <a:latin typeface="Trebuchet MS"/>
                <a:cs typeface="Trebuchet MS"/>
              </a:rPr>
              <a:t>-*	</a:t>
            </a:r>
            <a:r>
              <a:rPr dirty="0" sz="1600" spc="-70">
                <a:latin typeface="Trebuchet MS"/>
                <a:cs typeface="Trebuchet MS"/>
              </a:rPr>
              <a:t>lï</a:t>
            </a:r>
            <a:r>
              <a:rPr dirty="0" sz="1600" spc="-200">
                <a:latin typeface="Trebuchet MS"/>
                <a:cs typeface="Trebuchet MS"/>
              </a:rPr>
              <a:t> </a:t>
            </a:r>
            <a:r>
              <a:rPr dirty="0" sz="1600" spc="-65">
                <a:latin typeface="Trebuchet MS"/>
                <a:cs typeface="Trebuchet MS"/>
              </a:rPr>
              <a:t>İ</a:t>
            </a:r>
            <a:r>
              <a:rPr dirty="0" sz="1600" spc="-270">
                <a:latin typeface="Trebuchet MS"/>
                <a:cs typeface="Trebuchet MS"/>
              </a:rPr>
              <a:t> </a:t>
            </a:r>
            <a:r>
              <a:rPr dirty="0" sz="1600" spc="-180">
                <a:solidFill>
                  <a:srgbClr val="0C0C0C"/>
                </a:solidFill>
                <a:latin typeface="Trebuchet MS"/>
                <a:cs typeface="Trebuchet MS"/>
              </a:rPr>
              <a:t>r</a:t>
            </a:r>
            <a:r>
              <a:rPr dirty="0" sz="1600" spc="-310">
                <a:solidFill>
                  <a:srgbClr val="0C0C0C"/>
                </a:solidFill>
                <a:latin typeface="Trebuchet MS"/>
                <a:cs typeface="Trebuchet MS"/>
              </a:rPr>
              <a:t> </a:t>
            </a:r>
            <a:r>
              <a:rPr dirty="0" sz="1600" spc="-35">
                <a:solidFill>
                  <a:srgbClr val="0C0C0C"/>
                </a:solidFill>
                <a:latin typeface="Trebuchet MS"/>
                <a:cs typeface="Trebuchet MS"/>
              </a:rPr>
              <a:t>î</a:t>
            </a:r>
            <a:r>
              <a:rPr dirty="0" sz="1600" spc="-35">
                <a:solidFill>
                  <a:srgbClr val="181818"/>
                </a:solidFill>
                <a:latin typeface="Trebuchet MS"/>
                <a:cs typeface="Trebuchet MS"/>
              </a:rPr>
              <a:t>!</a:t>
            </a:r>
            <a:r>
              <a:rPr dirty="0" sz="1600" spc="-35">
                <a:solidFill>
                  <a:srgbClr val="080808"/>
                </a:solidFill>
                <a:latin typeface="Trebuchet MS"/>
                <a:cs typeface="Trebuchet MS"/>
              </a:rPr>
              <a:t>!*</a:t>
            </a:r>
            <a:r>
              <a:rPr dirty="0" sz="1600" spc="-35">
                <a:solidFill>
                  <a:srgbClr val="050505"/>
                </a:solidFill>
                <a:latin typeface="Trebuchet MS"/>
                <a:cs typeface="Trebuchet MS"/>
              </a:rPr>
              <a:t>!'!</a:t>
            </a:r>
            <a:r>
              <a:rPr dirty="0" sz="1600" spc="-210">
                <a:solidFill>
                  <a:srgbClr val="050505"/>
                </a:solidFill>
                <a:latin typeface="Trebuchet MS"/>
                <a:cs typeface="Trebuchet MS"/>
              </a:rPr>
              <a:t> </a:t>
            </a:r>
            <a:r>
              <a:rPr dirty="0" sz="1600" spc="-35">
                <a:latin typeface="Trebuchet MS"/>
                <a:cs typeface="Trebuchet MS"/>
              </a:rPr>
              <a:t>r*'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53841" y="6275780"/>
            <a:ext cx="290385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110">
                <a:latin typeface="Trebuchet MS"/>
                <a:cs typeface="Trebuchet MS"/>
              </a:rPr>
              <a:t>cardíoids </a:t>
            </a:r>
            <a:r>
              <a:rPr dirty="0" sz="2550" spc="-200">
                <a:latin typeface="Trebuchet MS"/>
                <a:cs typeface="Trebuchet MS"/>
              </a:rPr>
              <a:t>. </a:t>
            </a:r>
            <a:r>
              <a:rPr dirty="0" sz="2550" spc="-155">
                <a:latin typeface="Trebuchet MS"/>
                <a:cs typeface="Trebuchet MS"/>
              </a:rPr>
              <a:t>it </a:t>
            </a:r>
            <a:r>
              <a:rPr dirty="0" sz="2550" spc="-110">
                <a:latin typeface="Trebuchet MS"/>
                <a:cs typeface="Trebuchet MS"/>
              </a:rPr>
              <a:t>is</a:t>
            </a:r>
            <a:r>
              <a:rPr dirty="0" sz="2550">
                <a:latin typeface="Trebuchet MS"/>
                <a:cs typeface="Trebuchet MS"/>
              </a:rPr>
              <a:t> </a:t>
            </a:r>
            <a:r>
              <a:rPr dirty="0" sz="2550" spc="-114">
                <a:latin typeface="Trebuchet MS"/>
                <a:cs typeface="Trebuchet MS"/>
              </a:rPr>
              <a:t>symm.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9562" y="6130615"/>
            <a:ext cx="5319395" cy="1101090"/>
          </a:xfrm>
          <a:prstGeom prst="rect">
            <a:avLst/>
          </a:prstGeom>
        </p:spPr>
        <p:txBody>
          <a:bodyPr wrap="square" lIns="0" tIns="161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  <a:tabLst>
                <a:tab pos="673100" algn="l"/>
                <a:tab pos="3010535" algn="l"/>
                <a:tab pos="3281679" algn="l"/>
                <a:tab pos="3610610" algn="l"/>
              </a:tabLst>
            </a:pPr>
            <a:r>
              <a:rPr dirty="0" sz="2550" spc="-90" i="1">
                <a:latin typeface="Calibri"/>
                <a:cs typeface="Calibri"/>
              </a:rPr>
              <a:t>Ex</a:t>
            </a:r>
            <a:r>
              <a:rPr dirty="0" sz="2550" spc="-40" i="1">
                <a:latin typeface="Calibri"/>
                <a:cs typeface="Calibri"/>
              </a:rPr>
              <a:t> </a:t>
            </a:r>
            <a:r>
              <a:rPr dirty="0" sz="2550" spc="-95">
                <a:latin typeface="Trebuchet MS"/>
                <a:cs typeface="Trebuchet MS"/>
              </a:rPr>
              <a:t>/	</a:t>
            </a:r>
            <a:r>
              <a:rPr dirty="0" sz="2550" spc="-130">
                <a:latin typeface="Trebuchet MS"/>
                <a:cs typeface="Trebuchet MS"/>
              </a:rPr>
              <a:t>sketch</a:t>
            </a:r>
            <a:r>
              <a:rPr dirty="0" sz="2550" spc="-60">
                <a:latin typeface="Trebuchet MS"/>
                <a:cs typeface="Trebuchet MS"/>
              </a:rPr>
              <a:t> </a:t>
            </a:r>
            <a:r>
              <a:rPr dirty="0" sz="2550" spc="-170">
                <a:latin typeface="Trebuchet MS"/>
                <a:cs typeface="Trebuchet MS"/>
              </a:rPr>
              <a:t>the</a:t>
            </a:r>
            <a:r>
              <a:rPr dirty="0" sz="2550" spc="80">
                <a:latin typeface="Trebuchet MS"/>
                <a:cs typeface="Trebuchet MS"/>
              </a:rPr>
              <a:t> </a:t>
            </a:r>
            <a:r>
              <a:rPr dirty="0" sz="2550" spc="-120">
                <a:latin typeface="Trebuchet MS"/>
                <a:cs typeface="Trebuchet MS"/>
              </a:rPr>
              <a:t>curve	</a:t>
            </a:r>
            <a:r>
              <a:rPr dirty="0" sz="2550" spc="-85">
                <a:latin typeface="Trebuchet MS"/>
                <a:cs typeface="Trebuchet MS"/>
              </a:rPr>
              <a:t>›	</a:t>
            </a:r>
            <a:r>
              <a:rPr dirty="0" sz="2550" spc="-125">
                <a:solidFill>
                  <a:srgbClr val="0C0C0C"/>
                </a:solidFill>
                <a:latin typeface="Trebuchet MS"/>
                <a:cs typeface="Trebuchet MS"/>
              </a:rPr>
              <a:t>=	</a:t>
            </a:r>
            <a:r>
              <a:rPr dirty="0" sz="2550" spc="-280">
                <a:latin typeface="Trebuchet MS"/>
                <a:cs typeface="Trebuchet MS"/>
              </a:rPr>
              <a:t>rz/J </a:t>
            </a:r>
            <a:r>
              <a:rPr dirty="0" sz="2550" spc="-190">
                <a:latin typeface="Trebuchet MS"/>
                <a:cs typeface="Trebuchet MS"/>
              </a:rPr>
              <a:t>— </a:t>
            </a:r>
            <a:r>
              <a:rPr dirty="0" sz="2550" spc="-130" i="1">
                <a:latin typeface="Calibri"/>
                <a:cs typeface="Calibri"/>
              </a:rPr>
              <a:t>co.S ü)</a:t>
            </a:r>
            <a:endParaRPr sz="255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1175"/>
              </a:spcBef>
              <a:tabLst>
                <a:tab pos="1125855" algn="l"/>
              </a:tabLst>
            </a:pPr>
            <a:r>
              <a:rPr dirty="0" sz="2550" spc="-125">
                <a:latin typeface="Trebuchet MS"/>
                <a:cs typeface="Trebuchet MS"/>
              </a:rPr>
              <a:t>about</a:t>
            </a:r>
            <a:r>
              <a:rPr dirty="0" sz="2550" spc="-30">
                <a:latin typeface="Trebuchet MS"/>
                <a:cs typeface="Trebuchet MS"/>
              </a:rPr>
              <a:t> </a:t>
            </a:r>
            <a:r>
              <a:rPr dirty="0" sz="2550" spc="-70">
                <a:latin typeface="Trebuchet MS"/>
                <a:cs typeface="Trebuchet MS"/>
              </a:rPr>
              <a:t>i	</a:t>
            </a:r>
            <a:r>
              <a:rPr dirty="0" sz="2550" spc="-190">
                <a:latin typeface="Trebuchet MS"/>
                <a:cs typeface="Trebuchet MS"/>
              </a:rPr>
              <a:t>— </a:t>
            </a:r>
            <a:r>
              <a:rPr dirty="0" sz="2550" spc="-185">
                <a:latin typeface="Trebuchet MS"/>
                <a:cs typeface="Trebuchet MS"/>
              </a:rPr>
              <a:t>u.zts </a:t>
            </a:r>
            <a:r>
              <a:rPr dirty="0" sz="2550" spc="-15">
                <a:latin typeface="Trebuchet MS"/>
                <a:cs typeface="Trebuchet MS"/>
              </a:rPr>
              <a:t>so </a:t>
            </a:r>
            <a:r>
              <a:rPr dirty="0" sz="2550" spc="-135">
                <a:latin typeface="Trebuchet MS"/>
                <a:cs typeface="Trebuchet MS"/>
              </a:rPr>
              <a:t>we </a:t>
            </a:r>
            <a:r>
              <a:rPr dirty="0" sz="2550" spc="-120">
                <a:latin typeface="Trebuchet MS"/>
                <a:cs typeface="Trebuchet MS"/>
              </a:rPr>
              <a:t>draw</a:t>
            </a:r>
            <a:r>
              <a:rPr dirty="0" sz="2550" spc="110">
                <a:latin typeface="Trebuchet MS"/>
                <a:cs typeface="Trebuchet MS"/>
              </a:rPr>
              <a:t> </a:t>
            </a:r>
            <a:r>
              <a:rPr dirty="0" sz="2550" spc="-114">
                <a:latin typeface="Trebuchet MS"/>
                <a:cs typeface="Trebuchet MS"/>
              </a:rPr>
              <a:t>from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23499" y="12595991"/>
            <a:ext cx="2972435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0105" algn="l"/>
                <a:tab pos="1764030" algn="l"/>
              </a:tabLst>
            </a:pPr>
            <a:r>
              <a:rPr dirty="0" sz="2650" spc="-265">
                <a:latin typeface="Trebuchet MS"/>
                <a:cs typeface="Trebuchet MS"/>
              </a:rPr>
              <a:t>Ex</a:t>
            </a:r>
            <a:r>
              <a:rPr dirty="0" sz="2650" spc="-380">
                <a:latin typeface="Trebuchet MS"/>
                <a:cs typeface="Trebuchet MS"/>
              </a:rPr>
              <a:t> </a:t>
            </a:r>
            <a:r>
              <a:rPr dirty="0" sz="2650" spc="-265">
                <a:latin typeface="Trebuchet MS"/>
                <a:cs typeface="Trebuchet MS"/>
              </a:rPr>
              <a:t>/</a:t>
            </a:r>
            <a:r>
              <a:rPr dirty="0" sz="2650" spc="-50">
                <a:latin typeface="Trebuchet MS"/>
                <a:cs typeface="Trebuchet MS"/>
              </a:rPr>
              <a:t> </a:t>
            </a:r>
            <a:r>
              <a:rPr dirty="0" sz="2650" spc="-140">
                <a:latin typeface="Trebuchet MS"/>
                <a:cs typeface="Trebuchet MS"/>
              </a:rPr>
              <a:t>I	</a:t>
            </a:r>
            <a:r>
              <a:rPr dirty="0" sz="2650" spc="-175">
                <a:latin typeface="Trebuchet MS"/>
                <a:cs typeface="Trebuchet MS"/>
              </a:rPr>
              <a:t>—</a:t>
            </a:r>
            <a:r>
              <a:rPr dirty="0" sz="2650" spc="85">
                <a:latin typeface="Trebuchet MS"/>
                <a:cs typeface="Trebuchet MS"/>
              </a:rPr>
              <a:t> </a:t>
            </a:r>
            <a:r>
              <a:rPr dirty="0" sz="2650" spc="-114">
                <a:latin typeface="Trebuchet MS"/>
                <a:cs typeface="Trebuchet MS"/>
              </a:rPr>
              <a:t>2(1	</a:t>
            </a:r>
            <a:r>
              <a:rPr dirty="0" sz="2650" spc="-175">
                <a:latin typeface="Trebuchet MS"/>
                <a:cs typeface="Trebuchet MS"/>
              </a:rPr>
              <a:t>— </a:t>
            </a:r>
            <a:r>
              <a:rPr dirty="0" sz="2650" spc="-15">
                <a:latin typeface="Trebuchet MS"/>
                <a:cs typeface="Trebuchet MS"/>
              </a:rPr>
              <a:t>cos</a:t>
            </a:r>
            <a:r>
              <a:rPr dirty="0" sz="2650" spc="-150">
                <a:latin typeface="Trebuchet MS"/>
                <a:cs typeface="Trebuchet MS"/>
              </a:rPr>
              <a:t> </a:t>
            </a:r>
            <a:r>
              <a:rPr dirty="0" sz="2650" spc="70">
                <a:latin typeface="Trebuchet MS"/>
                <a:cs typeface="Trebuchet MS"/>
              </a:rPr>
              <a:t>6)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16167" y="17968666"/>
            <a:ext cx="53657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135">
                <a:latin typeface="Trebuchet MS"/>
                <a:cs typeface="Trebuchet MS"/>
              </a:rPr>
              <a:t>117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7950" y="12576953"/>
            <a:ext cx="309245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6725" algn="l"/>
                <a:tab pos="725170" algn="l"/>
                <a:tab pos="1304925" algn="l"/>
                <a:tab pos="1905635" algn="l"/>
                <a:tab pos="2221230" algn="l"/>
              </a:tabLst>
            </a:pPr>
            <a:r>
              <a:rPr dirty="0" sz="2650" spc="80" i="1">
                <a:latin typeface="Cambria"/>
                <a:cs typeface="Cambria"/>
              </a:rPr>
              <a:t>ex	</a:t>
            </a:r>
            <a:r>
              <a:rPr dirty="0" sz="2650" spc="-505" i="1">
                <a:latin typeface="Cambria"/>
                <a:cs typeface="Cambria"/>
              </a:rPr>
              <a:t>/	</a:t>
            </a:r>
            <a:r>
              <a:rPr dirty="0" sz="2650" spc="-20" i="1">
                <a:latin typeface="Cambria"/>
                <a:cs typeface="Cambria"/>
              </a:rPr>
              <a:t>r</a:t>
            </a:r>
            <a:r>
              <a:rPr dirty="0" sz="2650" spc="210" i="1">
                <a:latin typeface="Cambria"/>
                <a:cs typeface="Cambria"/>
              </a:rPr>
              <a:t> </a:t>
            </a:r>
            <a:r>
              <a:rPr dirty="0" sz="2650" spc="-20" i="1">
                <a:latin typeface="Cambria"/>
                <a:cs typeface="Cambria"/>
              </a:rPr>
              <a:t>--	</a:t>
            </a:r>
            <a:r>
              <a:rPr dirty="0" sz="2650" spc="-25">
                <a:latin typeface="Palatino Linotype"/>
                <a:cs typeface="Palatino Linotype"/>
              </a:rPr>
              <a:t>3(1	+	</a:t>
            </a:r>
            <a:r>
              <a:rPr dirty="0" sz="2650" spc="10">
                <a:latin typeface="Palatino Linotype"/>
                <a:cs typeface="Palatino Linotype"/>
              </a:rPr>
              <a:t>cos</a:t>
            </a:r>
            <a:r>
              <a:rPr dirty="0" sz="2650" spc="-160">
                <a:latin typeface="Palatino Linotype"/>
                <a:cs typeface="Palatino Linotype"/>
              </a:rPr>
              <a:t> </a:t>
            </a:r>
            <a:r>
              <a:rPr dirty="0" sz="2650" spc="90">
                <a:latin typeface="Palatino Linotype"/>
                <a:cs typeface="Palatino Linotype"/>
              </a:rPr>
              <a:t>8)</a:t>
            </a:r>
            <a:endParaRPr sz="26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609" y="405948"/>
            <a:ext cx="12739040" cy="17987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35690" y="20024360"/>
            <a:ext cx="3484879" cy="0"/>
          </a:xfrm>
          <a:custGeom>
            <a:avLst/>
            <a:gdLst/>
            <a:ahLst/>
            <a:cxnLst/>
            <a:rect l="l" t="t" r="r" b="b"/>
            <a:pathLst>
              <a:path w="3484879" h="0">
                <a:moveTo>
                  <a:pt x="0" y="0"/>
                </a:moveTo>
                <a:lnTo>
                  <a:pt x="3484387" y="0"/>
                </a:lnTo>
              </a:path>
            </a:pathLst>
          </a:custGeom>
          <a:ln w="24163">
            <a:solidFill>
              <a:srgbClr val="34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70261" y="13927887"/>
            <a:ext cx="1952417" cy="260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24911" y="6930114"/>
            <a:ext cx="918216" cy="2802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579932" y="12584393"/>
            <a:ext cx="28996" cy="3479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492943" y="6060226"/>
            <a:ext cx="19330" cy="1836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00744" y="2155391"/>
            <a:ext cx="2947956" cy="3382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85133" y="8737551"/>
            <a:ext cx="386617" cy="3189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756881" y="7268405"/>
            <a:ext cx="1063197" cy="5702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492943" y="6572494"/>
            <a:ext cx="19330" cy="2996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492943" y="7258739"/>
            <a:ext cx="28996" cy="4156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919258" y="5953288"/>
            <a:ext cx="4430395" cy="3879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  <a:tabLst>
                <a:tab pos="4208780" algn="l"/>
              </a:tabLst>
            </a:pPr>
            <a:r>
              <a:rPr dirty="0" baseline="-11820" sz="3525" spc="120" i="1">
                <a:latin typeface="Calibri"/>
                <a:cs typeface="Calibri"/>
              </a:rPr>
              <a:t>ex/  </a:t>
            </a:r>
            <a:r>
              <a:rPr dirty="0" baseline="-8274" sz="3525" spc="112" i="1">
                <a:latin typeface="Calibri"/>
                <a:cs typeface="Calibri"/>
              </a:rPr>
              <a:t>sketch </a:t>
            </a:r>
            <a:r>
              <a:rPr dirty="0" baseline="-5910" sz="3525" spc="165" i="1">
                <a:latin typeface="Calibri"/>
                <a:cs typeface="Calibri"/>
              </a:rPr>
              <a:t>graph </a:t>
            </a:r>
            <a:r>
              <a:rPr dirty="0" sz="2350" spc="85" i="1">
                <a:latin typeface="Calibri"/>
                <a:cs typeface="Calibri"/>
              </a:rPr>
              <a:t>of</a:t>
            </a:r>
            <a:r>
              <a:rPr dirty="0" sz="2350" spc="-65" i="1">
                <a:latin typeface="Calibri"/>
                <a:cs typeface="Calibri"/>
              </a:rPr>
              <a:t> </a:t>
            </a:r>
            <a:r>
              <a:rPr dirty="0" sz="2350" spc="100" i="1">
                <a:latin typeface="Calibri"/>
                <a:cs typeface="Calibri"/>
              </a:rPr>
              <a:t>the</a:t>
            </a:r>
            <a:r>
              <a:rPr dirty="0" sz="2350" spc="114" i="1">
                <a:latin typeface="Calibri"/>
                <a:cs typeface="Calibri"/>
              </a:rPr>
              <a:t> </a:t>
            </a:r>
            <a:r>
              <a:rPr dirty="0" sz="2350" spc="95" i="1">
                <a:latin typeface="Calibri"/>
                <a:cs typeface="Calibri"/>
              </a:rPr>
              <a:t>curve	</a:t>
            </a:r>
            <a:r>
              <a:rPr dirty="0" sz="2350" spc="55" i="1">
                <a:latin typeface="Calibri"/>
                <a:cs typeface="Calibri"/>
              </a:rPr>
              <a:t>r'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25795" y="5914626"/>
            <a:ext cx="1571625" cy="3879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61950" algn="l"/>
                <a:tab pos="619125" algn="l"/>
                <a:tab pos="1525270" algn="l"/>
              </a:tabLst>
            </a:pPr>
            <a:r>
              <a:rPr dirty="0" sz="2350" spc="-1275" i="1">
                <a:solidFill>
                  <a:srgbClr val="212121"/>
                </a:solidFill>
                <a:latin typeface="Calibri"/>
                <a:cs typeface="Calibri"/>
              </a:rPr>
              <a:t>—</a:t>
            </a:r>
            <a:r>
              <a:rPr dirty="0" sz="2350" spc="-1270" i="1">
                <a:solidFill>
                  <a:srgbClr val="212121"/>
                </a:solidFill>
                <a:latin typeface="Calibri"/>
                <a:cs typeface="Calibri"/>
              </a:rPr>
              <a:t>—</a:t>
            </a:r>
            <a:r>
              <a:rPr dirty="0" sz="2350" i="1">
                <a:solidFill>
                  <a:srgbClr val="212121"/>
                </a:solidFill>
                <a:latin typeface="Calibri"/>
                <a:cs typeface="Calibri"/>
              </a:rPr>
              <a:t>	</a:t>
            </a:r>
            <a:r>
              <a:rPr dirty="0" sz="2350" spc="-735">
                <a:latin typeface="Trebuchet MS"/>
                <a:cs typeface="Trebuchet MS"/>
              </a:rPr>
              <a:t>4</a:t>
            </a:r>
            <a:r>
              <a:rPr dirty="0" sz="2350">
                <a:latin typeface="Trebuchet MS"/>
                <a:cs typeface="Trebuchet MS"/>
              </a:rPr>
              <a:t>	</a:t>
            </a:r>
            <a:r>
              <a:rPr dirty="0" sz="2350" spc="-130" i="1">
                <a:latin typeface="Calibri"/>
                <a:cs typeface="Calibri"/>
              </a:rPr>
              <a:t>CO.</a:t>
            </a:r>
            <a:r>
              <a:rPr dirty="0" sz="2350" spc="-135" i="1">
                <a:latin typeface="Calibri"/>
                <a:cs typeface="Calibri"/>
              </a:rPr>
              <a:t>1</a:t>
            </a:r>
            <a:r>
              <a:rPr dirty="0" sz="2350" i="1">
                <a:latin typeface="Calibri"/>
                <a:cs typeface="Calibri"/>
              </a:rPr>
              <a:t>	</a:t>
            </a:r>
            <a:r>
              <a:rPr dirty="0" sz="2350" spc="-725" i="1">
                <a:latin typeface="Calibri"/>
                <a:cs typeface="Calibri"/>
              </a:rPr>
              <a:t>”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31453" y="6289421"/>
            <a:ext cx="6519545" cy="1005840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marL="4243705">
              <a:lnSpc>
                <a:spcPct val="100000"/>
              </a:lnSpc>
              <a:spcBef>
                <a:spcPts val="894"/>
              </a:spcBef>
            </a:pPr>
            <a:r>
              <a:rPr dirty="0" sz="2700" spc="60" i="1">
                <a:latin typeface="Calibri"/>
                <a:cs typeface="Calibri"/>
              </a:rPr>
              <a:t>r </a:t>
            </a:r>
            <a:r>
              <a:rPr dirty="0" sz="2700" spc="95">
                <a:latin typeface="Trebuchet MS"/>
                <a:cs typeface="Trebuchet MS"/>
              </a:rPr>
              <a:t>= </a:t>
            </a:r>
            <a:r>
              <a:rPr dirty="0" sz="2700" spc="-515">
                <a:latin typeface="Trebuchet MS"/>
                <a:cs typeface="Trebuchet MS"/>
              </a:rPr>
              <a:t>2co«/"""/</a:t>
            </a:r>
            <a:r>
              <a:rPr dirty="0" sz="2700" spc="-500">
                <a:latin typeface="Trebuchet MS"/>
                <a:cs typeface="Trebuchet MS"/>
              </a:rPr>
              <a:t> </a:t>
            </a:r>
            <a:r>
              <a:rPr dirty="0" sz="2700" spc="-50">
                <a:latin typeface="Trebuchet MS"/>
                <a:cs typeface="Trebuchet MS"/>
              </a:rPr>
              <a:t>?i/</a:t>
            </a:r>
            <a:endParaRPr sz="27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740"/>
              </a:spcBef>
            </a:pPr>
            <a:r>
              <a:rPr dirty="0" baseline="-9070" sz="3675" spc="-112">
                <a:latin typeface="Trebuchet MS"/>
                <a:cs typeface="Trebuchet MS"/>
              </a:rPr>
              <a:t>the </a:t>
            </a:r>
            <a:r>
              <a:rPr dirty="0" baseline="-7936" sz="3675" spc="-150">
                <a:latin typeface="Trebuchet MS"/>
                <a:cs typeface="Trebuchet MS"/>
              </a:rPr>
              <a:t>curve </a:t>
            </a:r>
            <a:r>
              <a:rPr dirty="0" baseline="-5668" sz="3675" spc="-157">
                <a:latin typeface="Trebuchet MS"/>
                <a:cs typeface="Trebuchet MS"/>
              </a:rPr>
              <a:t>is </a:t>
            </a:r>
            <a:r>
              <a:rPr dirty="0" sz="2450" spc="-90">
                <a:latin typeface="Trebuchet MS"/>
                <a:cs typeface="Trebuchet MS"/>
              </a:rPr>
              <a:t>symrri. </a:t>
            </a:r>
            <a:r>
              <a:rPr dirty="0" sz="2450" spc="-30">
                <a:latin typeface="Trebuchet MS"/>
                <a:cs typeface="Trebuchet MS"/>
              </a:rPr>
              <a:t>about </a:t>
            </a:r>
            <a:r>
              <a:rPr dirty="0" sz="2450" spc="95" i="1">
                <a:latin typeface="Calibri"/>
                <a:cs typeface="Calibri"/>
              </a:rPr>
              <a:t>x </a:t>
            </a:r>
            <a:r>
              <a:rPr dirty="0" sz="2450" spc="-375" i="1">
                <a:solidFill>
                  <a:srgbClr val="0C0C0C"/>
                </a:solidFill>
                <a:latin typeface="Calibri"/>
                <a:cs typeface="Calibri"/>
              </a:rPr>
              <a:t>— </a:t>
            </a:r>
            <a:r>
              <a:rPr dirty="0" sz="2450" spc="229" i="1">
                <a:latin typeface="Calibri"/>
                <a:cs typeface="Calibri"/>
              </a:rPr>
              <a:t>axis </a:t>
            </a:r>
            <a:r>
              <a:rPr dirty="0" baseline="5668" sz="3675" spc="254" i="1">
                <a:solidFill>
                  <a:srgbClr val="0C0C0C"/>
                </a:solidFill>
                <a:latin typeface="Calibri"/>
                <a:cs typeface="Calibri"/>
              </a:rPr>
              <a:t>&amp; </a:t>
            </a:r>
            <a:r>
              <a:rPr dirty="0" baseline="6802" sz="3675">
                <a:latin typeface="Trebuchet MS"/>
                <a:cs typeface="Trebuchet MS"/>
              </a:rPr>
              <a:t>and</a:t>
            </a:r>
            <a:r>
              <a:rPr dirty="0" baseline="6802" sz="3675" spc="135">
                <a:latin typeface="Trebuchet MS"/>
                <a:cs typeface="Trebuchet MS"/>
              </a:rPr>
              <a:t> </a:t>
            </a:r>
            <a:r>
              <a:rPr dirty="0" baseline="11337" sz="3675" spc="-7">
                <a:latin typeface="Trebuchet MS"/>
                <a:cs typeface="Trebuchet MS"/>
              </a:rPr>
              <a:t>about</a:t>
            </a:r>
            <a:endParaRPr baseline="11337" sz="3675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63513" y="6832440"/>
            <a:ext cx="582295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68960" algn="l"/>
              </a:tabLst>
            </a:pPr>
            <a:r>
              <a:rPr dirty="0" u="heavy" sz="2450">
                <a:uFill>
                  <a:solidFill>
                    <a:srgbClr val="605B6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450">
                <a:uFill>
                  <a:solidFill>
                    <a:srgbClr val="605B60"/>
                  </a:solidFill>
                </a:uFill>
                <a:latin typeface="Trebuchet MS"/>
                <a:cs typeface="Trebuchet MS"/>
              </a:rPr>
              <a:t>	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50289" y="7465525"/>
            <a:ext cx="4823460" cy="170116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73905" algn="l"/>
              </a:tabLst>
            </a:pPr>
            <a:r>
              <a:rPr dirty="0" sz="2450" spc="-254">
                <a:latin typeface="Courier New"/>
                <a:cs typeface="Courier New"/>
              </a:rPr>
              <a:t>S</a:t>
            </a:r>
            <a:r>
              <a:rPr dirty="0" sz="2450" spc="-250">
                <a:latin typeface="Courier New"/>
                <a:cs typeface="Courier New"/>
              </a:rPr>
              <a:t>O</a:t>
            </a:r>
            <a:r>
              <a:rPr dirty="0" sz="2450" spc="280">
                <a:latin typeface="Courier New"/>
                <a:cs typeface="Courier New"/>
              </a:rPr>
              <a:t> </a:t>
            </a:r>
            <a:r>
              <a:rPr dirty="0" sz="2450" spc="380" i="1">
                <a:latin typeface="Courier New"/>
                <a:cs typeface="Courier New"/>
              </a:rPr>
              <a:t>28=</a:t>
            </a:r>
            <a:r>
              <a:rPr dirty="0" sz="2450" spc="385" i="1">
                <a:latin typeface="Courier New"/>
                <a:cs typeface="Courier New"/>
              </a:rPr>
              <a:t>0</a:t>
            </a:r>
            <a:r>
              <a:rPr dirty="0" sz="2450" i="1">
                <a:latin typeface="Courier New"/>
                <a:cs typeface="Courier New"/>
              </a:rPr>
              <a:t>	</a:t>
            </a:r>
            <a:r>
              <a:rPr dirty="0" sz="2450" spc="385">
                <a:latin typeface="Courier New"/>
                <a:cs typeface="Courier New"/>
              </a:rPr>
              <a:t>-</a:t>
            </a:r>
            <a:endParaRPr sz="24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50">
              <a:latin typeface="Times New Roman"/>
              <a:cs typeface="Times New Roman"/>
            </a:endParaRPr>
          </a:p>
          <a:p>
            <a:pPr marL="995680">
              <a:lnSpc>
                <a:spcPct val="100000"/>
              </a:lnSpc>
              <a:tabLst>
                <a:tab pos="1450340" algn="l"/>
                <a:tab pos="1759585" algn="l"/>
                <a:tab pos="2139950" algn="l"/>
              </a:tabLst>
            </a:pPr>
            <a:r>
              <a:rPr dirty="0" sz="2700" spc="-175">
                <a:latin typeface="Trebuchet MS"/>
                <a:cs typeface="Trebuchet MS"/>
              </a:rPr>
              <a:t>2	</a:t>
            </a:r>
            <a:r>
              <a:rPr dirty="0" sz="2700" spc="-325">
                <a:latin typeface="Trebuchet MS"/>
                <a:cs typeface="Trebuchet MS"/>
              </a:rPr>
              <a:t>c	</a:t>
            </a:r>
            <a:r>
              <a:rPr dirty="0" sz="2700" spc="-90" i="1">
                <a:latin typeface="Calibri"/>
                <a:cs typeface="Calibri"/>
              </a:rPr>
              <a:t>s	</a:t>
            </a:r>
            <a:r>
              <a:rPr dirty="0" sz="2700" spc="-100" i="1">
                <a:latin typeface="Calibri"/>
                <a:cs typeface="Calibri"/>
              </a:rPr>
              <a:t>8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84707" y="11046166"/>
            <a:ext cx="2649220" cy="4121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170430" algn="l"/>
              </a:tabLst>
            </a:pPr>
            <a:r>
              <a:rPr dirty="0" sz="2500" spc="25" i="1">
                <a:latin typeface="Calibri"/>
                <a:cs typeface="Calibri"/>
              </a:rPr>
              <a:t>Ros</a:t>
            </a:r>
            <a:r>
              <a:rPr dirty="0" sz="2500" spc="25" i="1">
                <a:latin typeface="Calibri"/>
                <a:cs typeface="Calibri"/>
              </a:rPr>
              <a:t>e</a:t>
            </a:r>
            <a:r>
              <a:rPr dirty="0" sz="2500" spc="155" i="1">
                <a:latin typeface="Calibri"/>
                <a:cs typeface="Calibri"/>
              </a:rPr>
              <a:t> </a:t>
            </a:r>
            <a:r>
              <a:rPr dirty="0" sz="2500" spc="15" i="1">
                <a:latin typeface="Calibri"/>
                <a:cs typeface="Calibri"/>
              </a:rPr>
              <a:t>curves</a:t>
            </a:r>
            <a:r>
              <a:rPr dirty="0" sz="2500" i="1">
                <a:latin typeface="Calibri"/>
                <a:cs typeface="Calibri"/>
              </a:rPr>
              <a:t>	</a:t>
            </a:r>
            <a:r>
              <a:rPr dirty="0" sz="2500" spc="-95">
                <a:latin typeface="Trebuchet MS"/>
                <a:cs typeface="Trebuchet MS"/>
              </a:rPr>
              <a:t>ex/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95384" y="11934983"/>
            <a:ext cx="862965" cy="4241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00" spc="-130">
                <a:latin typeface="Trebuchet MS"/>
                <a:cs typeface="Trebuchet MS"/>
              </a:rPr>
              <a:t>where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44604" y="11869742"/>
            <a:ext cx="3566160" cy="953769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379730">
              <a:lnSpc>
                <a:spcPct val="100000"/>
              </a:lnSpc>
              <a:spcBef>
                <a:spcPts val="630"/>
              </a:spcBef>
              <a:tabLst>
                <a:tab pos="747395" algn="l"/>
                <a:tab pos="1917064" algn="l"/>
              </a:tabLst>
            </a:pPr>
            <a:r>
              <a:rPr dirty="0" sz="2600" spc="-70">
                <a:latin typeface="Trebuchet MS"/>
                <a:cs typeface="Trebuchet MS"/>
              </a:rPr>
              <a:t>is	</a:t>
            </a:r>
            <a:r>
              <a:rPr dirty="0" sz="2600" spc="-25">
                <a:latin typeface="Trebuchet MS"/>
                <a:cs typeface="Trebuchet MS"/>
              </a:rPr>
              <a:t>no</a:t>
            </a:r>
            <a:r>
              <a:rPr dirty="0" sz="2600" spc="305">
                <a:latin typeface="Trebuchet MS"/>
                <a:cs typeface="Trebuchet MS"/>
              </a:rPr>
              <a:t> </a:t>
            </a:r>
            <a:r>
              <a:rPr dirty="0" sz="2600" spc="-15">
                <a:latin typeface="Trebuchet MS"/>
                <a:cs typeface="Trebuchet MS"/>
              </a:rPr>
              <a:t>.</a:t>
            </a:r>
            <a:r>
              <a:rPr dirty="0" sz="2600" spc="360">
                <a:latin typeface="Trebuchet MS"/>
                <a:cs typeface="Trebuchet MS"/>
              </a:rPr>
              <a:t> </a:t>
            </a:r>
            <a:r>
              <a:rPr dirty="0" sz="2600" spc="-150">
                <a:latin typeface="Trebuchet MS"/>
                <a:cs typeface="Trebuchet MS"/>
              </a:rPr>
              <a:t>of	</a:t>
            </a:r>
            <a:r>
              <a:rPr dirty="0" sz="2600" spc="-120">
                <a:latin typeface="Trebuchet MS"/>
                <a:cs typeface="Trebuchet MS"/>
              </a:rPr>
              <a:t>petals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331470" algn="l"/>
                <a:tab pos="669925" algn="l"/>
                <a:tab pos="1286510" algn="l"/>
                <a:tab pos="2315210" algn="l"/>
                <a:tab pos="2738755" algn="l"/>
              </a:tabLst>
            </a:pPr>
            <a:r>
              <a:rPr dirty="0" sz="2600" spc="-145">
                <a:solidFill>
                  <a:srgbClr val="010101"/>
                </a:solidFill>
                <a:latin typeface="Trebuchet MS"/>
                <a:cs typeface="Trebuchet MS"/>
              </a:rPr>
              <a:t>a	</a:t>
            </a:r>
            <a:r>
              <a:rPr dirty="0" sz="2600" spc="-160">
                <a:latin typeface="Trebuchet MS"/>
                <a:cs typeface="Trebuchet MS"/>
              </a:rPr>
              <a:t>is	</a:t>
            </a:r>
            <a:r>
              <a:rPr dirty="0" sz="2600" spc="-75">
                <a:latin typeface="Trebuchet MS"/>
                <a:cs typeface="Trebuchet MS"/>
              </a:rPr>
              <a:t>the	</a:t>
            </a:r>
            <a:r>
              <a:rPr dirty="0" sz="2600" spc="-100">
                <a:latin typeface="Trebuchet MS"/>
                <a:cs typeface="Trebuchet MS"/>
              </a:rPr>
              <a:t>length	</a:t>
            </a:r>
            <a:r>
              <a:rPr dirty="0" sz="2600" spc="-105">
                <a:latin typeface="Trebuchet MS"/>
                <a:cs typeface="Trebuchet MS"/>
              </a:rPr>
              <a:t>of	</a:t>
            </a:r>
            <a:r>
              <a:rPr dirty="0" sz="2600" spc="-120">
                <a:latin typeface="Trebuchet MS"/>
                <a:cs typeface="Trebuchet MS"/>
              </a:rPr>
              <a:t>petals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87399" y="13365869"/>
            <a:ext cx="2962910" cy="4121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00" spc="-160">
                <a:solidFill>
                  <a:srgbClr val="0C0C0C"/>
                </a:solidFill>
                <a:latin typeface="Trebuchet MS"/>
                <a:cs typeface="Trebuchet MS"/>
              </a:rPr>
              <a:t>ex </a:t>
            </a:r>
            <a:r>
              <a:rPr dirty="0" sz="2500" spc="-155">
                <a:latin typeface="Trebuchet MS"/>
                <a:cs typeface="Trebuchet MS"/>
              </a:rPr>
              <a:t>/ </a:t>
            </a:r>
            <a:r>
              <a:rPr dirty="0" sz="2500" spc="-110">
                <a:latin typeface="Trebuchet MS"/>
                <a:cs typeface="Trebuchet MS"/>
              </a:rPr>
              <a:t>sketch </a:t>
            </a:r>
            <a:r>
              <a:rPr dirty="0" sz="2500" spc="-50">
                <a:latin typeface="Trebuchet MS"/>
                <a:cs typeface="Trebuchet MS"/>
              </a:rPr>
              <a:t>the</a:t>
            </a:r>
            <a:r>
              <a:rPr dirty="0" sz="2500" spc="-5">
                <a:latin typeface="Trebuchet MS"/>
                <a:cs typeface="Trebuchet MS"/>
              </a:rPr>
              <a:t> </a:t>
            </a:r>
            <a:r>
              <a:rPr dirty="0" sz="2500" spc="-65">
                <a:latin typeface="Trebuchet MS"/>
                <a:cs typeface="Trebuchet MS"/>
              </a:rPr>
              <a:t>curves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65451" y="14176154"/>
            <a:ext cx="2508250" cy="101219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655955">
              <a:lnSpc>
                <a:spcPct val="100000"/>
              </a:lnSpc>
              <a:spcBef>
                <a:spcPts val="675"/>
              </a:spcBef>
            </a:pPr>
            <a:r>
              <a:rPr dirty="0" sz="2850" spc="85" i="1">
                <a:latin typeface="Times New Roman"/>
                <a:cs typeface="Times New Roman"/>
              </a:rPr>
              <a:t>n </a:t>
            </a:r>
            <a:r>
              <a:rPr dirty="0" sz="2850" spc="75" i="1">
                <a:latin typeface="Times New Roman"/>
                <a:cs typeface="Times New Roman"/>
              </a:rPr>
              <a:t>= </a:t>
            </a:r>
            <a:r>
              <a:rPr dirty="0" sz="2850" spc="55">
                <a:latin typeface="Times New Roman"/>
                <a:cs typeface="Times New Roman"/>
              </a:rPr>
              <a:t>3 </a:t>
            </a:r>
            <a:r>
              <a:rPr dirty="0" sz="2850" spc="-220" i="1">
                <a:latin typeface="Times New Roman"/>
                <a:cs typeface="Times New Roman"/>
              </a:rPr>
              <a:t>(</a:t>
            </a:r>
            <a:r>
              <a:rPr dirty="0" sz="2850" spc="-130" i="1">
                <a:latin typeface="Times New Roman"/>
                <a:cs typeface="Times New Roman"/>
              </a:rPr>
              <a:t> </a:t>
            </a:r>
            <a:r>
              <a:rPr dirty="0" sz="2850" spc="-70" i="1">
                <a:latin typeface="Times New Roman"/>
                <a:cs typeface="Times New Roman"/>
              </a:rPr>
              <a:t>odd </a:t>
            </a:r>
            <a:r>
              <a:rPr dirty="0" sz="2850" spc="65">
                <a:latin typeface="Times New Roman"/>
                <a:cs typeface="Times New Roman"/>
              </a:rPr>
              <a:t>)</a:t>
            </a: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2700" spc="-110">
                <a:latin typeface="Trebuchet MS"/>
                <a:cs typeface="Trebuchet MS"/>
              </a:rPr>
              <a:t>no. </a:t>
            </a:r>
            <a:r>
              <a:rPr dirty="0" sz="2700" spc="-114">
                <a:latin typeface="Trebuchet MS"/>
                <a:cs typeface="Trebuchet MS"/>
              </a:rPr>
              <a:t>of</a:t>
            </a:r>
            <a:r>
              <a:rPr dirty="0" sz="2700" spc="-500">
                <a:latin typeface="Trebuchet MS"/>
                <a:cs typeface="Trebuchet MS"/>
              </a:rPr>
              <a:t> </a:t>
            </a:r>
            <a:r>
              <a:rPr dirty="0" sz="2700" spc="-195">
                <a:latin typeface="Trebuchet MS"/>
                <a:cs typeface="Trebuchet MS"/>
              </a:rPr>
              <a:t>petals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15190" y="13725504"/>
            <a:ext cx="2625725" cy="1407795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352425">
              <a:lnSpc>
                <a:spcPct val="100000"/>
              </a:lnSpc>
              <a:spcBef>
                <a:spcPts val="550"/>
              </a:spcBef>
              <a:tabLst>
                <a:tab pos="821690" algn="l"/>
                <a:tab pos="1169670" algn="l"/>
                <a:tab pos="1471930" algn="l"/>
                <a:tab pos="2058670" algn="l"/>
              </a:tabLst>
            </a:pPr>
            <a:r>
              <a:rPr dirty="0" sz="2600" spc="35">
                <a:latin typeface="Palatino Linotype"/>
                <a:cs typeface="Palatino Linotype"/>
              </a:rPr>
              <a:t>r	</a:t>
            </a:r>
            <a:r>
              <a:rPr dirty="0" sz="2600" spc="45">
                <a:solidFill>
                  <a:srgbClr val="080808"/>
                </a:solidFill>
                <a:latin typeface="Palatino Linotype"/>
                <a:cs typeface="Palatino Linotype"/>
              </a:rPr>
              <a:t>=	</a:t>
            </a:r>
            <a:r>
              <a:rPr dirty="0" sz="2600" spc="-45">
                <a:latin typeface="Palatino Linotype"/>
                <a:cs typeface="Palatino Linotype"/>
              </a:rPr>
              <a:t>5	sin	</a:t>
            </a:r>
            <a:r>
              <a:rPr dirty="0" sz="2600" spc="30">
                <a:latin typeface="Palatino Linotype"/>
                <a:cs typeface="Palatino Linotype"/>
              </a:rPr>
              <a:t>2</a:t>
            </a:r>
            <a:r>
              <a:rPr dirty="0" sz="2600" spc="125">
                <a:latin typeface="Palatino Linotype"/>
                <a:cs typeface="Palatino Linotype"/>
              </a:rPr>
              <a:t> </a:t>
            </a:r>
            <a:r>
              <a:rPr dirty="0" sz="2600" spc="50" i="1">
                <a:latin typeface="Cambria"/>
                <a:cs typeface="Cambria"/>
              </a:rPr>
              <a:t>8</a:t>
            </a:r>
            <a:endParaRPr sz="2600">
              <a:latin typeface="Cambria"/>
              <a:cs typeface="Cambria"/>
            </a:endParaRPr>
          </a:p>
          <a:p>
            <a:pPr marL="249554">
              <a:lnSpc>
                <a:spcPct val="100000"/>
              </a:lnSpc>
              <a:spcBef>
                <a:spcPts val="459"/>
              </a:spcBef>
              <a:tabLst>
                <a:tab pos="582930" algn="l"/>
                <a:tab pos="1227455" algn="l"/>
              </a:tabLst>
            </a:pPr>
            <a:r>
              <a:rPr dirty="0" sz="2600" spc="-130">
                <a:latin typeface="Palatino Linotype"/>
                <a:cs typeface="Palatino Linotype"/>
              </a:rPr>
              <a:t>if	</a:t>
            </a:r>
            <a:r>
              <a:rPr dirty="0" sz="2600" spc="-55">
                <a:latin typeface="Palatino Linotype"/>
                <a:cs typeface="Palatino Linotype"/>
              </a:rPr>
              <a:t>n</a:t>
            </a:r>
            <a:r>
              <a:rPr dirty="0" sz="2600" spc="220">
                <a:latin typeface="Palatino Linotype"/>
                <a:cs typeface="Palatino Linotype"/>
              </a:rPr>
              <a:t> </a:t>
            </a:r>
            <a:r>
              <a:rPr dirty="0" sz="2600" spc="-45">
                <a:latin typeface="Palatino Linotype"/>
                <a:cs typeface="Palatino Linotype"/>
              </a:rPr>
              <a:t>=	</a:t>
            </a:r>
            <a:r>
              <a:rPr dirty="0" sz="2600" spc="-140">
                <a:latin typeface="Palatino Linotype"/>
                <a:cs typeface="Palatino Linotype"/>
              </a:rPr>
              <a:t>2 </a:t>
            </a:r>
            <a:r>
              <a:rPr dirty="0" sz="2600" spc="-95">
                <a:latin typeface="Palatino Linotype"/>
                <a:cs typeface="Palatino Linotype"/>
              </a:rPr>
              <a:t>( </a:t>
            </a:r>
            <a:r>
              <a:rPr dirty="0" sz="2600" spc="175" i="1">
                <a:latin typeface="Cambria"/>
                <a:cs typeface="Cambria"/>
              </a:rPr>
              <a:t>even</a:t>
            </a:r>
            <a:r>
              <a:rPr dirty="0" sz="2600" spc="-270" i="1">
                <a:latin typeface="Cambria"/>
                <a:cs typeface="Cambria"/>
              </a:rPr>
              <a:t> </a:t>
            </a:r>
            <a:r>
              <a:rPr dirty="0" sz="2600" spc="-200" i="1">
                <a:latin typeface="Cambria"/>
                <a:cs typeface="Cambria"/>
              </a:rPr>
              <a:t>)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  <a:tabLst>
                <a:tab pos="1966595" algn="l"/>
              </a:tabLst>
            </a:pPr>
            <a:r>
              <a:rPr dirty="0" sz="2600" spc="-65">
                <a:latin typeface="Trebuchet MS"/>
                <a:cs typeface="Trebuchet MS"/>
              </a:rPr>
              <a:t>no </a:t>
            </a:r>
            <a:r>
              <a:rPr dirty="0" sz="2600" spc="-15">
                <a:latin typeface="Trebuchet MS"/>
                <a:cs typeface="Trebuchet MS"/>
              </a:rPr>
              <a:t>.</a:t>
            </a:r>
            <a:r>
              <a:rPr dirty="0" sz="2600" spc="-395">
                <a:latin typeface="Trebuchet MS"/>
                <a:cs typeface="Trebuchet MS"/>
              </a:rPr>
              <a:t> </a:t>
            </a:r>
            <a:r>
              <a:rPr dirty="0" sz="2600" spc="-70">
                <a:latin typeface="Trebuchet MS"/>
                <a:cs typeface="Trebuchet MS"/>
              </a:rPr>
              <a:t>of</a:t>
            </a:r>
            <a:r>
              <a:rPr dirty="0" sz="2600" spc="-204">
                <a:latin typeface="Trebuchet MS"/>
                <a:cs typeface="Trebuchet MS"/>
              </a:rPr>
              <a:t> </a:t>
            </a:r>
            <a:r>
              <a:rPr dirty="0" sz="2600" spc="-95">
                <a:latin typeface="Trebuchet MS"/>
                <a:cs typeface="Trebuchet MS"/>
              </a:rPr>
              <a:t>petals	</a:t>
            </a:r>
            <a:r>
              <a:rPr dirty="0" sz="2600" spc="75">
                <a:latin typeface="Trebuchet MS"/>
                <a:cs typeface="Trebuchet MS"/>
              </a:rPr>
              <a:t>=</a:t>
            </a:r>
            <a:r>
              <a:rPr dirty="0" sz="2600" spc="-295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4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1580" y="628253"/>
            <a:ext cx="12544796" cy="18229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49787" y="12404452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21279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68008" y="15402503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5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21279">
            <a:solidFill>
              <a:srgbClr val="232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42278" y="14694368"/>
            <a:ext cx="203835" cy="21590"/>
          </a:xfrm>
          <a:custGeom>
            <a:avLst/>
            <a:gdLst/>
            <a:ahLst/>
            <a:cxnLst/>
            <a:rect l="l" t="t" r="r" b="b"/>
            <a:pathLst>
              <a:path w="203835" h="21590">
                <a:moveTo>
                  <a:pt x="0" y="0"/>
                </a:moveTo>
                <a:lnTo>
                  <a:pt x="203337" y="0"/>
                </a:lnTo>
                <a:lnTo>
                  <a:pt x="203337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64252" y="14715647"/>
            <a:ext cx="203835" cy="21590"/>
          </a:xfrm>
          <a:custGeom>
            <a:avLst/>
            <a:gdLst/>
            <a:ahLst/>
            <a:cxnLst/>
            <a:rect l="l" t="t" r="r" b="b"/>
            <a:pathLst>
              <a:path w="203834" h="21590">
                <a:moveTo>
                  <a:pt x="0" y="0"/>
                </a:moveTo>
                <a:lnTo>
                  <a:pt x="203337" y="0"/>
                </a:lnTo>
                <a:lnTo>
                  <a:pt x="203337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73708" y="14725105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09" h="21590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06535" y="14774757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10" h="21590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42278" y="14765300"/>
            <a:ext cx="203835" cy="21590"/>
          </a:xfrm>
          <a:custGeom>
            <a:avLst/>
            <a:gdLst/>
            <a:ahLst/>
            <a:cxnLst/>
            <a:rect l="l" t="t" r="r" b="b"/>
            <a:pathLst>
              <a:path w="203835" h="21590">
                <a:moveTo>
                  <a:pt x="0" y="0"/>
                </a:moveTo>
                <a:lnTo>
                  <a:pt x="203337" y="0"/>
                </a:lnTo>
                <a:lnTo>
                  <a:pt x="203337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61608" y="12413909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 h="0">
                <a:moveTo>
                  <a:pt x="0" y="0"/>
                </a:moveTo>
                <a:lnTo>
                  <a:pt x="182058" y="0"/>
                </a:lnTo>
              </a:path>
            </a:pathLst>
          </a:custGeom>
          <a:ln w="21279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42278" y="14755841"/>
            <a:ext cx="203835" cy="21590"/>
          </a:xfrm>
          <a:custGeom>
            <a:avLst/>
            <a:gdLst/>
            <a:ahLst/>
            <a:cxnLst/>
            <a:rect l="l" t="t" r="r" b="b"/>
            <a:pathLst>
              <a:path w="203835" h="21590">
                <a:moveTo>
                  <a:pt x="0" y="0"/>
                </a:moveTo>
                <a:lnTo>
                  <a:pt x="203337" y="0"/>
                </a:lnTo>
                <a:lnTo>
                  <a:pt x="203337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97077" y="14765300"/>
            <a:ext cx="203835" cy="21590"/>
          </a:xfrm>
          <a:custGeom>
            <a:avLst/>
            <a:gdLst/>
            <a:ahLst/>
            <a:cxnLst/>
            <a:rect l="l" t="t" r="r" b="b"/>
            <a:pathLst>
              <a:path w="203835" h="21590">
                <a:moveTo>
                  <a:pt x="0" y="0"/>
                </a:moveTo>
                <a:lnTo>
                  <a:pt x="203337" y="0"/>
                </a:lnTo>
                <a:lnTo>
                  <a:pt x="203337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78160" y="16071626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 h="0">
                <a:moveTo>
                  <a:pt x="0" y="0"/>
                </a:moveTo>
                <a:lnTo>
                  <a:pt x="212795" y="0"/>
                </a:lnTo>
              </a:path>
            </a:pathLst>
          </a:custGeom>
          <a:ln w="21279">
            <a:solidFill>
              <a:srgbClr val="0C0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42278" y="14684909"/>
            <a:ext cx="203835" cy="21590"/>
          </a:xfrm>
          <a:custGeom>
            <a:avLst/>
            <a:gdLst/>
            <a:ahLst/>
            <a:cxnLst/>
            <a:rect l="l" t="t" r="r" b="b"/>
            <a:pathLst>
              <a:path w="203835" h="21590">
                <a:moveTo>
                  <a:pt x="0" y="0"/>
                </a:moveTo>
                <a:lnTo>
                  <a:pt x="203337" y="0"/>
                </a:lnTo>
                <a:lnTo>
                  <a:pt x="203337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64252" y="12363074"/>
            <a:ext cx="184785" cy="21590"/>
          </a:xfrm>
          <a:custGeom>
            <a:avLst/>
            <a:gdLst/>
            <a:ahLst/>
            <a:cxnLst/>
            <a:rect l="l" t="t" r="r" b="b"/>
            <a:pathLst>
              <a:path w="184784" h="21590">
                <a:moveTo>
                  <a:pt x="0" y="0"/>
                </a:moveTo>
                <a:lnTo>
                  <a:pt x="184422" y="0"/>
                </a:lnTo>
                <a:lnTo>
                  <a:pt x="184422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8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54794" y="12353618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09" h="21590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8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94077" y="2776473"/>
            <a:ext cx="1053843" cy="273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54577" y="12017874"/>
            <a:ext cx="131730" cy="212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00733" y="16770305"/>
            <a:ext cx="91198" cy="1317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593479" y="16456178"/>
            <a:ext cx="70931" cy="131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583346" y="16760172"/>
            <a:ext cx="81064" cy="1215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475060" y="12007741"/>
            <a:ext cx="131730" cy="2127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49170" y="16466311"/>
            <a:ext cx="60798" cy="1215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28904" y="16760172"/>
            <a:ext cx="91198" cy="1317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772099" y="16446045"/>
            <a:ext cx="1864493" cy="44585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717657" y="16760172"/>
            <a:ext cx="101331" cy="1317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4443" y="12230669"/>
            <a:ext cx="1205840" cy="44585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827139" y="16476445"/>
            <a:ext cx="364792" cy="19252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593479" y="3217263"/>
            <a:ext cx="2685275" cy="2887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265443" y="12180003"/>
            <a:ext cx="648519" cy="2837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937407" y="4955093"/>
            <a:ext cx="415457" cy="2381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274978" y="16456178"/>
            <a:ext cx="729584" cy="3850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557390" y="3098165"/>
            <a:ext cx="477520" cy="4514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800">
                <a:solidFill>
                  <a:srgbClr val="111111"/>
                </a:solidFill>
                <a:latin typeface="Palatino Linotype"/>
                <a:cs typeface="Palatino Linotype"/>
              </a:rPr>
              <a:t>c«/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52891" y="7738429"/>
            <a:ext cx="459740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00" spc="-5">
                <a:latin typeface="Palatino Linotype"/>
                <a:cs typeface="Palatino Linotype"/>
              </a:rPr>
              <a:t>ex/</a:t>
            </a:r>
            <a:endParaRPr sz="2600">
              <a:latin typeface="Palatino Linotype"/>
              <a:cs typeface="Palatino Linotyp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04636" y="10748245"/>
            <a:ext cx="2561590" cy="4337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50" spc="-195">
                <a:latin typeface="Palatino Linotype"/>
                <a:cs typeface="Palatino Linotype"/>
              </a:rPr>
              <a:t>Area </a:t>
            </a:r>
            <a:r>
              <a:rPr dirty="0" sz="2650" spc="-270">
                <a:latin typeface="Palatino Linotype"/>
                <a:cs typeface="Palatino Linotype"/>
              </a:rPr>
              <a:t>in </a:t>
            </a:r>
            <a:r>
              <a:rPr dirty="0" sz="2650" spc="-130">
                <a:latin typeface="Palatino Linotype"/>
                <a:cs typeface="Palatino Linotype"/>
              </a:rPr>
              <a:t>polar </a:t>
            </a:r>
            <a:r>
              <a:rPr dirty="0" sz="2650" spc="-75">
                <a:latin typeface="Palatino Linotype"/>
                <a:cs typeface="Palatino Linotype"/>
              </a:rPr>
              <a:t>coo</a:t>
            </a:r>
            <a:r>
              <a:rPr dirty="0" sz="2650" spc="204">
                <a:latin typeface="Palatino Linotype"/>
                <a:cs typeface="Palatino Linotype"/>
              </a:rPr>
              <a:t> </a:t>
            </a:r>
            <a:r>
              <a:rPr dirty="0" sz="2650" spc="-35">
                <a:latin typeface="Palatino Linotype"/>
                <a:cs typeface="Palatino Linotype"/>
              </a:rPr>
              <a:t>:</a:t>
            </a:r>
            <a:endParaRPr sz="2650">
              <a:latin typeface="Palatino Linotype"/>
              <a:cs typeface="Palatino Linotyp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69800" y="13315074"/>
            <a:ext cx="8193405" cy="1014094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960"/>
              </a:spcBef>
            </a:pPr>
            <a:r>
              <a:rPr dirty="0" sz="2550" spc="-120">
                <a:solidFill>
                  <a:srgbClr val="030303"/>
                </a:solidFill>
                <a:latin typeface="Trebuchet MS"/>
                <a:cs typeface="Trebuchet MS"/>
              </a:rPr>
              <a:t>ex </a:t>
            </a:r>
            <a:r>
              <a:rPr dirty="0" sz="2550" spc="-120">
                <a:latin typeface="Trebuchet MS"/>
                <a:cs typeface="Trebuchet MS"/>
              </a:rPr>
              <a:t>/ </a:t>
            </a:r>
            <a:r>
              <a:rPr dirty="0" sz="2550" spc="-65">
                <a:latin typeface="Trebuchet MS"/>
                <a:cs typeface="Trebuchet MS"/>
              </a:rPr>
              <a:t>Find </a:t>
            </a:r>
            <a:r>
              <a:rPr dirty="0" sz="2550" spc="-90">
                <a:latin typeface="Trebuchet MS"/>
                <a:cs typeface="Trebuchet MS"/>
              </a:rPr>
              <a:t>the area </a:t>
            </a:r>
            <a:r>
              <a:rPr dirty="0" sz="2550" spc="10">
                <a:latin typeface="Trebuchet MS"/>
                <a:cs typeface="Trebuchet MS"/>
              </a:rPr>
              <a:t>of </a:t>
            </a:r>
            <a:r>
              <a:rPr dirty="0" sz="2550" spc="-90">
                <a:latin typeface="Trebuchet MS"/>
                <a:cs typeface="Trebuchet MS"/>
              </a:rPr>
              <a:t>the </a:t>
            </a:r>
            <a:r>
              <a:rPr dirty="0" sz="2550" spc="-75">
                <a:latin typeface="Trebuchet MS"/>
                <a:cs typeface="Trebuchet MS"/>
              </a:rPr>
              <a:t>region </a:t>
            </a:r>
            <a:r>
              <a:rPr dirty="0" sz="2550" spc="10">
                <a:latin typeface="Trebuchet MS"/>
                <a:cs typeface="Trebuchet MS"/>
              </a:rPr>
              <a:t>in </a:t>
            </a:r>
            <a:r>
              <a:rPr dirty="0" sz="2550" spc="-80">
                <a:latin typeface="Trebuchet MS"/>
                <a:cs typeface="Trebuchet MS"/>
              </a:rPr>
              <a:t>first </a:t>
            </a:r>
            <a:r>
              <a:rPr dirty="0" sz="2550" spc="-65">
                <a:latin typeface="Trebuchet MS"/>
                <a:cs typeface="Trebuchet MS"/>
              </a:rPr>
              <a:t>quadrant </a:t>
            </a:r>
            <a:r>
              <a:rPr dirty="0" sz="2550" spc="-50">
                <a:latin typeface="Trebuchet MS"/>
                <a:cs typeface="Trebuchet MS"/>
              </a:rPr>
              <a:t>within</a:t>
            </a:r>
            <a:r>
              <a:rPr dirty="0" sz="2550" spc="-295">
                <a:latin typeface="Trebuchet MS"/>
                <a:cs typeface="Trebuchet MS"/>
              </a:rPr>
              <a:t> </a:t>
            </a:r>
            <a:r>
              <a:rPr dirty="0" sz="2550" spc="-40">
                <a:latin typeface="Trebuchet MS"/>
                <a:cs typeface="Trebuchet MS"/>
              </a:rPr>
              <a:t>the</a:t>
            </a:r>
            <a:endParaRPr sz="2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2500" spc="-55">
                <a:latin typeface="Trebuchet MS"/>
                <a:cs typeface="Trebuchet MS"/>
              </a:rPr>
              <a:t>cardioid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58313" y="14492290"/>
            <a:ext cx="553085" cy="4273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47345" algn="l"/>
              </a:tabLst>
            </a:pPr>
            <a:r>
              <a:rPr dirty="0" sz="2600" spc="-10" i="1">
                <a:solidFill>
                  <a:srgbClr val="030303"/>
                </a:solidFill>
                <a:latin typeface="Calibri"/>
                <a:cs typeface="Calibri"/>
              </a:rPr>
              <a:t>A	</a:t>
            </a:r>
            <a:r>
              <a:rPr dirty="0" baseline="2267" sz="3675" spc="-15" i="1" strike="sngStrike">
                <a:latin typeface="Calibri"/>
                <a:cs typeface="Calibri"/>
              </a:rPr>
              <a:t>-</a:t>
            </a:r>
            <a:r>
              <a:rPr dirty="0" baseline="2267" sz="3675" spc="322" i="1" strike="sngStrike">
                <a:latin typeface="Calibri"/>
                <a:cs typeface="Calibri"/>
              </a:rPr>
              <a:t> </a:t>
            </a:r>
            <a:endParaRPr baseline="2267" sz="3675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81003" y="14424314"/>
            <a:ext cx="143510" cy="3390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50" spc="-150">
                <a:latin typeface="Trebuchet MS"/>
                <a:cs typeface="Trebuchet MS"/>
              </a:rPr>
              <a:t>2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89006" y="14437825"/>
            <a:ext cx="680085" cy="4806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69595" algn="l"/>
              </a:tabLst>
            </a:pPr>
            <a:r>
              <a:rPr dirty="0" sz="2950" spc="215" i="1">
                <a:latin typeface="Calibri"/>
                <a:cs typeface="Calibri"/>
              </a:rPr>
              <a:t>d</a:t>
            </a:r>
            <a:r>
              <a:rPr dirty="0" sz="2450" spc="-25" i="1">
                <a:latin typeface="Calibri"/>
                <a:cs typeface="Calibri"/>
              </a:rPr>
              <a:t>8</a:t>
            </a:r>
            <a:r>
              <a:rPr dirty="0" sz="2450" i="1">
                <a:latin typeface="Calibri"/>
                <a:cs typeface="Calibri"/>
              </a:rPr>
              <a:t>	</a:t>
            </a:r>
            <a:r>
              <a:rPr dirty="0" sz="2450" spc="-1455" i="1">
                <a:solidFill>
                  <a:srgbClr val="7C7C7C"/>
                </a:solidFill>
                <a:latin typeface="Calibri"/>
                <a:cs typeface="Calibri"/>
              </a:rPr>
              <a:t>—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85982" y="14487786"/>
            <a:ext cx="685800" cy="4514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  <a:tabLst>
                <a:tab pos="223520" algn="l"/>
              </a:tabLst>
            </a:pPr>
            <a:r>
              <a:rPr dirty="0" baseline="2267" sz="3675" spc="-390">
                <a:latin typeface="Trebuchet MS"/>
                <a:cs typeface="Trebuchet MS"/>
              </a:rPr>
              <a:t>'	</a:t>
            </a:r>
            <a:r>
              <a:rPr dirty="0" baseline="52469" sz="2700" spc="-44">
                <a:latin typeface="Trebuchet MS"/>
                <a:cs typeface="Trebuchet MS"/>
              </a:rPr>
              <a:t>2</a:t>
            </a:r>
            <a:r>
              <a:rPr dirty="0" baseline="2267" sz="3675" spc="-44">
                <a:latin typeface="Trebuchet MS"/>
                <a:cs typeface="Trebuchet MS"/>
              </a:rPr>
              <a:t>(</a:t>
            </a:r>
            <a:r>
              <a:rPr dirty="0" sz="2800" spc="-30">
                <a:latin typeface="Trebuchet MS"/>
                <a:cs typeface="Trebuchet MS"/>
              </a:rPr>
              <a:t>1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56266" y="14496794"/>
            <a:ext cx="523875" cy="4038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450" spc="125">
                <a:latin typeface="Trebuchet MS"/>
                <a:cs typeface="Trebuchet MS"/>
              </a:rPr>
              <a:t>cos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90729" y="14453869"/>
            <a:ext cx="132715" cy="3035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00" spc="-105"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050998" y="14446691"/>
            <a:ext cx="221615" cy="4273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00" spc="90">
                <a:latin typeface="Trebuchet MS"/>
                <a:cs typeface="Trebuchet MS"/>
              </a:rPr>
              <a:t>d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20324" y="7698740"/>
            <a:ext cx="552450" cy="4572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dbl" sz="2800" spc="185">
                <a:uFill>
                  <a:solidFill>
                    <a:srgbClr val="1C1C1C"/>
                  </a:solidFill>
                </a:uFill>
                <a:latin typeface="Courier New"/>
                <a:cs typeface="Courier New"/>
              </a:rPr>
              <a:t>&lt;</a:t>
            </a:r>
            <a:r>
              <a:rPr dirty="0" sz="2800" spc="-1100">
                <a:latin typeface="Courier New"/>
                <a:cs typeface="Courier New"/>
              </a:rPr>
              <a:t> </a:t>
            </a:r>
            <a:r>
              <a:rPr dirty="0" sz="2800" spc="-70">
                <a:latin typeface="Courier New"/>
                <a:cs typeface="Courier New"/>
              </a:rPr>
              <a:t>0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20260" y="12083284"/>
            <a:ext cx="352425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39090" algn="l"/>
              </a:tabLst>
            </a:pPr>
            <a:r>
              <a:rPr dirty="0" u="heavy" sz="1950" spc="15">
                <a:uFill>
                  <a:solidFill>
                    <a:srgbClr val="18181C"/>
                  </a:solidFill>
                </a:uFill>
                <a:latin typeface="Consolas"/>
                <a:cs typeface="Consolas"/>
              </a:rPr>
              <a:t> </a:t>
            </a:r>
            <a:r>
              <a:rPr dirty="0" u="heavy" sz="1950" spc="15">
                <a:uFill>
                  <a:solidFill>
                    <a:srgbClr val="18181C"/>
                  </a:solidFill>
                </a:uFill>
                <a:latin typeface="Consolas"/>
                <a:cs typeface="Consolas"/>
              </a:rPr>
              <a:t>	</a:t>
            </a:r>
            <a:endParaRPr sz="1950">
              <a:latin typeface="Consolas"/>
              <a:cs typeface="Consola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14849" y="15155588"/>
            <a:ext cx="697865" cy="41020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2500" spc="5">
                <a:latin typeface="Palatino Linotype"/>
                <a:cs typeface="Palatino Linotype"/>
              </a:rPr>
              <a:t>cos</a:t>
            </a:r>
            <a:r>
              <a:rPr dirty="0" sz="2500" spc="-120">
                <a:latin typeface="Palatino Linotype"/>
                <a:cs typeface="Palatino Linotype"/>
              </a:rPr>
              <a:t> </a:t>
            </a:r>
            <a:r>
              <a:rPr dirty="0" sz="2500" spc="10" i="1">
                <a:latin typeface="Cambria"/>
                <a:cs typeface="Cambria"/>
              </a:rPr>
              <a:t>8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72456" y="15196120"/>
            <a:ext cx="672465" cy="41020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2500" spc="-20">
                <a:latin typeface="Palatino Linotype"/>
                <a:cs typeface="Palatino Linotype"/>
              </a:rPr>
              <a:t>c</a:t>
            </a:r>
            <a:r>
              <a:rPr dirty="0" baseline="2222" sz="3750" spc="-30">
                <a:latin typeface="Palatino Linotype"/>
                <a:cs typeface="Palatino Linotype"/>
              </a:rPr>
              <a:t>os</a:t>
            </a:r>
            <a:r>
              <a:rPr dirty="0" baseline="2222" sz="3750" spc="-509">
                <a:latin typeface="Palatino Linotype"/>
                <a:cs typeface="Palatino Linotype"/>
              </a:rPr>
              <a:t> </a:t>
            </a:r>
            <a:r>
              <a:rPr dirty="0" baseline="34920" sz="2625" spc="-7">
                <a:latin typeface="Palatino Linotype"/>
                <a:cs typeface="Palatino Linotype"/>
              </a:rPr>
              <a:t>2</a:t>
            </a:r>
            <a:endParaRPr baseline="34920" sz="2625">
              <a:latin typeface="Palatino Linotype"/>
              <a:cs typeface="Palatino Linotype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472672" y="15155588"/>
            <a:ext cx="398780" cy="41020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 spc="75">
                <a:latin typeface="Palatino Linotype"/>
                <a:cs typeface="Palatino Linotype"/>
              </a:rPr>
              <a:t>d8</a:t>
            </a:r>
            <a:endParaRPr sz="2500">
              <a:latin typeface="Palatino Linotype"/>
              <a:cs typeface="Palatino Linotype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039860" y="15794959"/>
            <a:ext cx="4956175" cy="4514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56920" algn="l"/>
                <a:tab pos="2383790" algn="l"/>
                <a:tab pos="3110230" algn="l"/>
                <a:tab pos="4588510" algn="l"/>
              </a:tabLst>
            </a:pPr>
            <a:r>
              <a:rPr dirty="0" sz="2800" spc="65">
                <a:latin typeface="Palatino Linotype"/>
                <a:cs typeface="Palatino Linotype"/>
              </a:rPr>
              <a:t>(1</a:t>
            </a:r>
            <a:r>
              <a:rPr dirty="0" sz="2800" spc="65">
                <a:latin typeface="Palatino Linotype"/>
                <a:cs typeface="Palatino Linotype"/>
              </a:rPr>
              <a:t>	</a:t>
            </a:r>
            <a:r>
              <a:rPr dirty="0" sz="2800" spc="-190">
                <a:latin typeface="Palatino Linotype"/>
                <a:cs typeface="Palatino Linotype"/>
              </a:rPr>
              <a:t>2</a:t>
            </a:r>
            <a:r>
              <a:rPr dirty="0" sz="2800" spc="-65">
                <a:latin typeface="Palatino Linotype"/>
                <a:cs typeface="Palatino Linotype"/>
              </a:rPr>
              <a:t> </a:t>
            </a:r>
            <a:r>
              <a:rPr dirty="0" sz="2800" spc="-150">
                <a:latin typeface="Palatino Linotype"/>
                <a:cs typeface="Palatino Linotype"/>
              </a:rPr>
              <a:t>co</a:t>
            </a:r>
            <a:r>
              <a:rPr dirty="0" sz="2800" spc="-125">
                <a:latin typeface="Palatino Linotype"/>
                <a:cs typeface="Palatino Linotype"/>
              </a:rPr>
              <a:t>s</a:t>
            </a:r>
            <a:r>
              <a:rPr dirty="0" sz="2800" spc="-80">
                <a:latin typeface="Palatino Linotype"/>
                <a:cs typeface="Palatino Linotype"/>
              </a:rPr>
              <a:t> </a:t>
            </a:r>
            <a:r>
              <a:rPr dirty="0" sz="2800" spc="-50">
                <a:latin typeface="Palatino Linotype"/>
                <a:cs typeface="Palatino Linotype"/>
              </a:rPr>
              <a:t>8</a:t>
            </a:r>
            <a:r>
              <a:rPr dirty="0" sz="2800" spc="170">
                <a:latin typeface="Palatino Linotype"/>
                <a:cs typeface="Palatino Linotype"/>
              </a:rPr>
              <a:t> </a:t>
            </a:r>
            <a:r>
              <a:rPr dirty="0" sz="2800" spc="-50">
                <a:latin typeface="Palatino Linotype"/>
                <a:cs typeface="Palatino Linotype"/>
              </a:rPr>
              <a:t>4</a:t>
            </a:r>
            <a:r>
              <a:rPr dirty="0" sz="2800">
                <a:latin typeface="Palatino Linotype"/>
                <a:cs typeface="Palatino Linotype"/>
              </a:rPr>
              <a:t>	</a:t>
            </a:r>
            <a:r>
              <a:rPr dirty="0" sz="2800" spc="65">
                <a:latin typeface="Palatino Linotype"/>
                <a:cs typeface="Palatino Linotype"/>
              </a:rPr>
              <a:t>(1</a:t>
            </a:r>
            <a:r>
              <a:rPr dirty="0" sz="2800" spc="-10">
                <a:latin typeface="Palatino Linotype"/>
                <a:cs typeface="Palatino Linotype"/>
              </a:rPr>
              <a:t> </a:t>
            </a:r>
            <a:r>
              <a:rPr dirty="0" sz="2800" spc="80">
                <a:solidFill>
                  <a:srgbClr val="0C0C0C"/>
                </a:solidFill>
                <a:latin typeface="Palatino Linotype"/>
                <a:cs typeface="Palatino Linotype"/>
              </a:rPr>
              <a:t>+</a:t>
            </a:r>
            <a:r>
              <a:rPr dirty="0" sz="2800">
                <a:solidFill>
                  <a:srgbClr val="0C0C0C"/>
                </a:solidFill>
                <a:latin typeface="Palatino Linotype"/>
                <a:cs typeface="Palatino Linotype"/>
              </a:rPr>
              <a:t>	</a:t>
            </a:r>
            <a:r>
              <a:rPr dirty="0" sz="2800" spc="-175">
                <a:latin typeface="Palatino Linotype"/>
                <a:cs typeface="Palatino Linotype"/>
              </a:rPr>
              <a:t>co</a:t>
            </a:r>
            <a:r>
              <a:rPr dirty="0" sz="2800" spc="-150">
                <a:latin typeface="Palatino Linotype"/>
                <a:cs typeface="Palatino Linotype"/>
              </a:rPr>
              <a:t>s</a:t>
            </a:r>
            <a:r>
              <a:rPr dirty="0" sz="2800" spc="40">
                <a:latin typeface="Palatino Linotype"/>
                <a:cs typeface="Palatino Linotype"/>
              </a:rPr>
              <a:t> </a:t>
            </a:r>
            <a:r>
              <a:rPr dirty="0" sz="2800" spc="-75">
                <a:latin typeface="Palatino Linotype"/>
                <a:cs typeface="Palatino Linotype"/>
              </a:rPr>
              <a:t>2fi)</a:t>
            </a:r>
            <a:r>
              <a:rPr dirty="0" sz="2800">
                <a:latin typeface="Palatino Linotype"/>
                <a:cs typeface="Palatino Linotype"/>
              </a:rPr>
              <a:t>	</a:t>
            </a:r>
            <a:r>
              <a:rPr dirty="0" sz="2800" spc="-229">
                <a:latin typeface="Palatino Linotype"/>
                <a:cs typeface="Palatino Linotype"/>
              </a:rPr>
              <a:t>dfl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75428" y="16510891"/>
            <a:ext cx="269875" cy="3035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800" spc="-105">
                <a:latin typeface="Palatino Linotype"/>
                <a:cs typeface="Palatino Linotype"/>
              </a:rPr>
              <a:t>/</a:t>
            </a:r>
            <a:r>
              <a:rPr dirty="0" sz="1800" spc="-160">
                <a:latin typeface="Palatino Linotype"/>
                <a:cs typeface="Palatino Linotype"/>
              </a:rPr>
              <a:t> </a:t>
            </a:r>
            <a:r>
              <a:rPr dirty="0" baseline="-29320" sz="2700" spc="-419">
                <a:latin typeface="Palatino Linotype"/>
                <a:cs typeface="Palatino Linotype"/>
              </a:rPr>
              <a:t>o</a:t>
            </a:r>
            <a:endParaRPr baseline="-29320" sz="2700">
              <a:latin typeface="Palatino Linotype"/>
              <a:cs typeface="Palatino Linotype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682114" y="16521025"/>
            <a:ext cx="1731010" cy="3035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81635" algn="l"/>
                <a:tab pos="991235" algn="l"/>
              </a:tabLst>
            </a:pPr>
            <a:r>
              <a:rPr dirty="0" sz="1800" spc="-180">
                <a:latin typeface="Palatino Linotype"/>
                <a:cs typeface="Palatino Linotype"/>
              </a:rPr>
              <a:t>'(2	</a:t>
            </a:r>
            <a:r>
              <a:rPr dirty="0" sz="1800" spc="-15">
                <a:latin typeface="Palatino Linotype"/>
                <a:cs typeface="Palatino Linotype"/>
              </a:rPr>
              <a:t>—	</a:t>
            </a:r>
            <a:r>
              <a:rPr dirty="0" sz="1800" spc="-310">
                <a:latin typeface="Palatino Linotype"/>
                <a:cs typeface="Palatino Linotype"/>
              </a:rPr>
              <a:t>COS </a:t>
            </a:r>
            <a:r>
              <a:rPr dirty="0" sz="1800" spc="-365">
                <a:latin typeface="Palatino Linotype"/>
                <a:cs typeface="Palatino Linotype"/>
              </a:rPr>
              <a:t>&amp;</a:t>
            </a:r>
            <a:r>
              <a:rPr dirty="0" sz="1800" spc="-305">
                <a:latin typeface="Palatino Linotype"/>
                <a:cs typeface="Palatino Linotype"/>
              </a:rPr>
              <a:t> </a:t>
            </a:r>
            <a:r>
              <a:rPr dirty="0" sz="1800" spc="-235">
                <a:latin typeface="Palatino Linotype"/>
                <a:cs typeface="Palatino Linotype"/>
              </a:rPr>
              <a:t>1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334684" y="12125786"/>
            <a:ext cx="1318895" cy="6127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ts val="2300"/>
              </a:lnSpc>
              <a:spcBef>
                <a:spcPts val="120"/>
              </a:spcBef>
              <a:tabLst>
                <a:tab pos="819150" algn="l"/>
              </a:tabLst>
            </a:pPr>
            <a:r>
              <a:rPr dirty="0" baseline="25641" sz="2925" spc="-75">
                <a:latin typeface="Consolas"/>
                <a:cs typeface="Consolas"/>
              </a:rPr>
              <a:t>2</a:t>
            </a:r>
            <a:r>
              <a:rPr dirty="0" baseline="25641" sz="2925" spc="-457">
                <a:latin typeface="Consolas"/>
                <a:cs typeface="Consolas"/>
              </a:rPr>
              <a:t> </a:t>
            </a:r>
            <a:r>
              <a:rPr dirty="0" sz="2500" spc="100" i="1">
                <a:latin typeface="Cambria"/>
                <a:cs typeface="Cambria"/>
              </a:rPr>
              <a:t>d</a:t>
            </a:r>
            <a:r>
              <a:rPr dirty="0" sz="2500" spc="125" i="1">
                <a:latin typeface="Cambria"/>
                <a:cs typeface="Cambria"/>
              </a:rPr>
              <a:t> </a:t>
            </a:r>
            <a:r>
              <a:rPr dirty="0" sz="2500" spc="-85" i="1">
                <a:latin typeface="Cambria"/>
                <a:cs typeface="Cambria"/>
              </a:rPr>
              <a:t>8	</a:t>
            </a:r>
            <a:r>
              <a:rPr dirty="0" sz="2500" spc="-290" strike="sngStrike">
                <a:latin typeface="Palatino Linotype"/>
                <a:cs typeface="Palatino Linotype"/>
              </a:rPr>
              <a:t>-</a:t>
            </a:r>
            <a:r>
              <a:rPr dirty="0" sz="2500" spc="-10" strike="sngStrike">
                <a:latin typeface="Palatino Linotype"/>
                <a:cs typeface="Palatino Linotype"/>
              </a:rPr>
              <a:t> </a:t>
            </a:r>
            <a:endParaRPr sz="2500">
              <a:latin typeface="Palatino Linotype"/>
              <a:cs typeface="Palatino Linotype"/>
            </a:endParaRPr>
          </a:p>
          <a:p>
            <a:pPr algn="r" marR="30480">
              <a:lnSpc>
                <a:spcPts val="2300"/>
              </a:lnSpc>
            </a:pPr>
            <a:r>
              <a:rPr dirty="0" sz="2500" spc="-30">
                <a:latin typeface="Palatino Linotype"/>
                <a:cs typeface="Palatino Linotype"/>
              </a:rPr>
              <a:t>2</a:t>
            </a:r>
            <a:endParaRPr sz="2500">
              <a:latin typeface="Palatino Linotype"/>
              <a:cs typeface="Palatino Linotype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556401" y="16441649"/>
            <a:ext cx="1892300" cy="3746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3204" algn="l"/>
                <a:tab pos="1301750" algn="l"/>
              </a:tabLst>
            </a:pPr>
            <a:r>
              <a:rPr dirty="0" sz="1450" spc="-10">
                <a:latin typeface="Palatino Linotype"/>
                <a:cs typeface="Palatino Linotype"/>
              </a:rPr>
              <a:t>-	</a:t>
            </a:r>
            <a:r>
              <a:rPr dirty="0" sz="1450" spc="-100">
                <a:latin typeface="Palatino Linotype"/>
                <a:cs typeface="Palatino Linotype"/>
              </a:rPr>
              <a:t>COS  </a:t>
            </a:r>
            <a:r>
              <a:rPr dirty="0" sz="2250" spc="-180">
                <a:latin typeface="Palatino Linotype"/>
                <a:cs typeface="Palatino Linotype"/>
              </a:rPr>
              <a:t>2</a:t>
            </a:r>
            <a:r>
              <a:rPr dirty="0" sz="2250" spc="155">
                <a:latin typeface="Palatino Linotype"/>
                <a:cs typeface="Palatino Linotype"/>
              </a:rPr>
              <a:t> </a:t>
            </a:r>
            <a:r>
              <a:rPr dirty="0" sz="2250" spc="-200" i="1">
                <a:latin typeface="Cambria"/>
                <a:cs typeface="Cambria"/>
              </a:rPr>
              <a:t>8 </a:t>
            </a:r>
            <a:r>
              <a:rPr dirty="0" sz="2250" spc="70" i="1">
                <a:latin typeface="Cambria"/>
                <a:cs typeface="Cambria"/>
              </a:rPr>
              <a:t> </a:t>
            </a:r>
            <a:r>
              <a:rPr dirty="0" sz="2250" spc="-250" i="1">
                <a:latin typeface="Cambria"/>
                <a:cs typeface="Cambria"/>
              </a:rPr>
              <a:t>)	</a:t>
            </a:r>
            <a:r>
              <a:rPr dirty="0" sz="2250" spc="-10" i="1">
                <a:latin typeface="Cambria"/>
                <a:cs typeface="Cambria"/>
              </a:rPr>
              <a:t>d8</a:t>
            </a:r>
            <a:r>
              <a:rPr dirty="0" sz="2250" spc="160" i="1">
                <a:latin typeface="Cambria"/>
                <a:cs typeface="Cambria"/>
              </a:rPr>
              <a:t> </a:t>
            </a:r>
            <a:r>
              <a:rPr dirty="0" sz="2250" spc="5" i="1">
                <a:latin typeface="Cambria"/>
                <a:cs typeface="Cambria"/>
              </a:rPr>
              <a:t>--</a:t>
            </a:r>
            <a:endParaRPr sz="2250"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762598" y="17569521"/>
            <a:ext cx="607695" cy="5041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150" spc="-370">
                <a:latin typeface="Courier New"/>
                <a:cs typeface="Courier New"/>
              </a:rPr>
              <a:t>119</a:t>
            </a:r>
            <a:endParaRPr sz="3150">
              <a:latin typeface="Courier New"/>
              <a:cs typeface="Courier New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712235" y="16373109"/>
            <a:ext cx="34036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0670" algn="l"/>
              </a:tabLst>
            </a:pPr>
            <a:r>
              <a:rPr dirty="0" sz="1550" spc="-140">
                <a:latin typeface="Consolas"/>
                <a:cs typeface="Consolas"/>
              </a:rPr>
              <a:t>1</a:t>
            </a:r>
            <a:r>
              <a:rPr dirty="0" sz="1550" spc="-140">
                <a:latin typeface="Consolas"/>
                <a:cs typeface="Consolas"/>
              </a:rPr>
              <a:t>	</a:t>
            </a:r>
            <a:r>
              <a:rPr dirty="0" sz="1550" spc="-70">
                <a:latin typeface="Arial"/>
                <a:cs typeface="Arial"/>
              </a:rPr>
              <a:t>.</a:t>
            </a:r>
            <a:endParaRPr sz="15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688980" y="16466278"/>
            <a:ext cx="524510" cy="344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100" spc="125">
                <a:latin typeface="Palatino Linotype"/>
                <a:cs typeface="Palatino Linotype"/>
              </a:rPr>
              <a:t>-sin</a:t>
            </a:r>
            <a:endParaRPr sz="21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2019-04-12T02:54:30Z</dcterms:created>
  <dcterms:modified xsi:type="dcterms:W3CDTF">2019-04-12T02:54:30Z</dcterms:modified>
</cp:coreProperties>
</file>